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52" r:id="rId6"/>
    <p:sldMasterId id="2147483674" r:id="rId7"/>
    <p:sldMasterId id="2147483668" r:id="rId8"/>
  </p:sldMasterIdLst>
  <p:notesMasterIdLst>
    <p:notesMasterId r:id="rId66"/>
  </p:notesMasterIdLst>
  <p:handoutMasterIdLst>
    <p:handoutMasterId r:id="rId67"/>
  </p:handoutMasterIdLst>
  <p:sldIdLst>
    <p:sldId id="365" r:id="rId9"/>
    <p:sldId id="257" r:id="rId10"/>
    <p:sldId id="309" r:id="rId11"/>
    <p:sldId id="311" r:id="rId12"/>
    <p:sldId id="310" r:id="rId13"/>
    <p:sldId id="314" r:id="rId14"/>
    <p:sldId id="316" r:id="rId15"/>
    <p:sldId id="323" r:id="rId16"/>
    <p:sldId id="326" r:id="rId17"/>
    <p:sldId id="315" r:id="rId18"/>
    <p:sldId id="336" r:id="rId19"/>
    <p:sldId id="324" r:id="rId20"/>
    <p:sldId id="325" r:id="rId21"/>
    <p:sldId id="358" r:id="rId22"/>
    <p:sldId id="327" r:id="rId23"/>
    <p:sldId id="328" r:id="rId24"/>
    <p:sldId id="329" r:id="rId25"/>
    <p:sldId id="276" r:id="rId26"/>
    <p:sldId id="347" r:id="rId27"/>
    <p:sldId id="318" r:id="rId28"/>
    <p:sldId id="339" r:id="rId29"/>
    <p:sldId id="333" r:id="rId30"/>
    <p:sldId id="330" r:id="rId31"/>
    <p:sldId id="331" r:id="rId32"/>
    <p:sldId id="332" r:id="rId33"/>
    <p:sldId id="334" r:id="rId34"/>
    <p:sldId id="335" r:id="rId35"/>
    <p:sldId id="337" r:id="rId36"/>
    <p:sldId id="300" r:id="rId37"/>
    <p:sldId id="338" r:id="rId38"/>
    <p:sldId id="321" r:id="rId39"/>
    <p:sldId id="340" r:id="rId40"/>
    <p:sldId id="341" r:id="rId41"/>
    <p:sldId id="320" r:id="rId42"/>
    <p:sldId id="342" r:id="rId43"/>
    <p:sldId id="357" r:id="rId44"/>
    <p:sldId id="319" r:id="rId45"/>
    <p:sldId id="348" r:id="rId46"/>
    <p:sldId id="349" r:id="rId47"/>
    <p:sldId id="350" r:id="rId48"/>
    <p:sldId id="351" r:id="rId49"/>
    <p:sldId id="322" r:id="rId50"/>
    <p:sldId id="280" r:id="rId51"/>
    <p:sldId id="281" r:id="rId52"/>
    <p:sldId id="282" r:id="rId53"/>
    <p:sldId id="283" r:id="rId54"/>
    <p:sldId id="368" r:id="rId55"/>
    <p:sldId id="317" r:id="rId56"/>
    <p:sldId id="352" r:id="rId57"/>
    <p:sldId id="344" r:id="rId58"/>
    <p:sldId id="346" r:id="rId59"/>
    <p:sldId id="356" r:id="rId60"/>
    <p:sldId id="366" r:id="rId61"/>
    <p:sldId id="367" r:id="rId62"/>
    <p:sldId id="354" r:id="rId63"/>
    <p:sldId id="353" r:id="rId64"/>
    <p:sldId id="308" r:id="rId65"/>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6AFFAF-D108-3728-3D28-53F13A09C030}" name="Dougherty, Connie (PDC)" initials="DC(" userId="S::Connie.Dougherty@pdc.wa.gov::c1d60616-b5b9-4fc4-9a38-38f414ae389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83F59"/>
    <a:srgbClr val="006800"/>
    <a:srgbClr val="FFF4E7"/>
    <a:srgbClr val="F0FEE6"/>
    <a:srgbClr val="FEE7CE"/>
    <a:srgbClr val="FFEEBD"/>
    <a:srgbClr val="E49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770" autoAdjust="0"/>
  </p:normalViewPr>
  <p:slideViewPr>
    <p:cSldViewPr snapToGrid="0">
      <p:cViewPr varScale="1">
        <p:scale>
          <a:sx n="93" d="100"/>
          <a:sy n="93" d="100"/>
        </p:scale>
        <p:origin x="2872" y="6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viewProps" Target="viewProps.xml"/><Relationship Id="rId8" Type="http://schemas.openxmlformats.org/officeDocument/2006/relationships/slideMaster" Target="slideMasters/slideMaster4.xml"/><Relationship Id="rId51" Type="http://schemas.openxmlformats.org/officeDocument/2006/relationships/slide" Target="slides/slide43.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3.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ey, Scott (PDC)" userId="e4a4241d-710f-4ec4-a701-508756cc21c8" providerId="ADAL" clId="{7B990C25-03B3-4FB4-BB03-182D671A721C}"/>
    <pc:docChg chg="custSel modSld">
      <pc:chgData name="Haley, Scott (PDC)" userId="e4a4241d-710f-4ec4-a701-508756cc21c8" providerId="ADAL" clId="{7B990C25-03B3-4FB4-BB03-182D671A721C}" dt="2025-01-15T16:38:28.849" v="11" actId="14100"/>
      <pc:docMkLst>
        <pc:docMk/>
      </pc:docMkLst>
      <pc:sldChg chg="addSp delSp modSp mod">
        <pc:chgData name="Haley, Scott (PDC)" userId="e4a4241d-710f-4ec4-a701-508756cc21c8" providerId="ADAL" clId="{7B990C25-03B3-4FB4-BB03-182D671A721C}" dt="2025-01-15T16:38:28.849" v="11" actId="14100"/>
        <pc:sldMkLst>
          <pc:docMk/>
          <pc:sldMk cId="2147934874" sldId="280"/>
        </pc:sldMkLst>
      </pc:sldChg>
    </pc:docChg>
  </pc:docChgLst>
  <pc:docChgLst>
    <pc:chgData name="Carlson, Ashley (PDC)" userId="S::ashley.carlson@pdc.wa.gov::3252a5e0-a394-496e-8e0d-f6874cdbfd3f" providerId="AD" clId="Web-{D9301E06-0060-4704-9E7F-A995BE08C7DA}"/>
    <pc:docChg chg="modSld">
      <pc:chgData name="Carlson, Ashley (PDC)" userId="S::ashley.carlson@pdc.wa.gov::3252a5e0-a394-496e-8e0d-f6874cdbfd3f" providerId="AD" clId="Web-{D9301E06-0060-4704-9E7F-A995BE08C7DA}" dt="2025-02-11T22:06:21.710" v="7" actId="20577"/>
      <pc:docMkLst>
        <pc:docMk/>
      </pc:docMkLst>
      <pc:sldChg chg="modSp">
        <pc:chgData name="Carlson, Ashley (PDC)" userId="S::ashley.carlson@pdc.wa.gov::3252a5e0-a394-496e-8e0d-f6874cdbfd3f" providerId="AD" clId="Web-{D9301E06-0060-4704-9E7F-A995BE08C7DA}" dt="2025-02-11T22:06:21.710" v="7" actId="20577"/>
        <pc:sldMkLst>
          <pc:docMk/>
          <pc:sldMk cId="2609708583" sldId="257"/>
        </pc:sldMkLst>
      </pc:sldChg>
    </pc:docChg>
  </pc:docChgLst>
  <pc:docChgLst>
    <pc:chgData name="Haley, Scott (PDC)" userId="S::scott.haley@pdc.wa.gov::e4a4241d-710f-4ec4-a701-508756cc21c8" providerId="AD" clId="Web-{CBBDB227-C53B-4871-BF97-571A893781DF}"/>
    <pc:docChg chg="addSld delSld">
      <pc:chgData name="Haley, Scott (PDC)" userId="S::scott.haley@pdc.wa.gov::e4a4241d-710f-4ec4-a701-508756cc21c8" providerId="AD" clId="Web-{CBBDB227-C53B-4871-BF97-571A893781DF}" dt="2025-04-15T18:29:56.310" v="1"/>
      <pc:docMkLst>
        <pc:docMk/>
      </pc:docMkLst>
      <pc:sldChg chg="add del replId">
        <pc:chgData name="Haley, Scott (PDC)" userId="S::scott.haley@pdc.wa.gov::e4a4241d-710f-4ec4-a701-508756cc21c8" providerId="AD" clId="Web-{CBBDB227-C53B-4871-BF97-571A893781DF}" dt="2025-04-15T18:29:56.310" v="1"/>
        <pc:sldMkLst>
          <pc:docMk/>
          <pc:sldMk cId="1559599955" sldId="368"/>
        </pc:sldMkLst>
      </pc:sldChg>
    </pc:docChg>
  </pc:docChgLst>
  <pc:docChgLst>
    <pc:chgData name="Haley, Scott (PDC)" userId="e4a4241d-710f-4ec4-a701-508756cc21c8" providerId="ADAL" clId="{ABB635F9-D6D1-4439-9842-3DF24318A6B5}"/>
    <pc:docChg chg="modSld sldOrd">
      <pc:chgData name="Haley, Scott (PDC)" userId="e4a4241d-710f-4ec4-a701-508756cc21c8" providerId="ADAL" clId="{ABB635F9-D6D1-4439-9842-3DF24318A6B5}" dt="2025-02-07T17:00:18.343" v="1"/>
      <pc:docMkLst>
        <pc:docMk/>
      </pc:docMkLst>
      <pc:sldChg chg="ord">
        <pc:chgData name="Haley, Scott (PDC)" userId="e4a4241d-710f-4ec4-a701-508756cc21c8" providerId="ADAL" clId="{ABB635F9-D6D1-4439-9842-3DF24318A6B5}" dt="2025-02-07T17:00:18.343" v="1"/>
        <pc:sldMkLst>
          <pc:docMk/>
          <pc:sldMk cId="2390425604" sldId="365"/>
        </pc:sldMkLst>
      </pc:sldChg>
    </pc:docChg>
  </pc:docChgLst>
  <pc:docChgLst>
    <pc:chgData name="Fuquay, Ladelle (PDC)" userId="a4f809bd-c310-4b42-9bc9-166bf382a1fc" providerId="ADAL" clId="{10254650-AFF6-4D48-B850-3B731FEF5F92}"/>
    <pc:docChg chg="custSel addSld modSld">
      <pc:chgData name="Fuquay, Ladelle (PDC)" userId="a4f809bd-c310-4b42-9bc9-166bf382a1fc" providerId="ADAL" clId="{10254650-AFF6-4D48-B850-3B731FEF5F92}" dt="2025-05-16T21:20:52.723" v="5"/>
      <pc:docMkLst>
        <pc:docMk/>
      </pc:docMkLst>
      <pc:sldChg chg="addSp delSp modSp mod">
        <pc:chgData name="Fuquay, Ladelle (PDC)" userId="a4f809bd-c310-4b42-9bc9-166bf382a1fc" providerId="ADAL" clId="{10254650-AFF6-4D48-B850-3B731FEF5F92}" dt="2025-05-16T21:20:35.711" v="3"/>
        <pc:sldMkLst>
          <pc:docMk/>
          <pc:sldMk cId="2649468149" sldId="282"/>
        </pc:sldMkLst>
        <pc:picChg chg="del">
          <ac:chgData name="Fuquay, Ladelle (PDC)" userId="a4f809bd-c310-4b42-9bc9-166bf382a1fc" providerId="ADAL" clId="{10254650-AFF6-4D48-B850-3B731FEF5F92}" dt="2025-05-16T21:19:20.585" v="0" actId="478"/>
          <ac:picMkLst>
            <pc:docMk/>
            <pc:sldMk cId="2649468149" sldId="282"/>
            <ac:picMk id="4" creationId="{7ED4D009-9744-BED3-AF58-EDC91E2861A8}"/>
          </ac:picMkLst>
        </pc:picChg>
        <pc:picChg chg="add del">
          <ac:chgData name="Fuquay, Ladelle (PDC)" userId="a4f809bd-c310-4b42-9bc9-166bf382a1fc" providerId="ADAL" clId="{10254650-AFF6-4D48-B850-3B731FEF5F92}" dt="2025-05-16T21:19:41.200" v="2" actId="478"/>
          <ac:picMkLst>
            <pc:docMk/>
            <pc:sldMk cId="2649468149" sldId="282"/>
            <ac:picMk id="5" creationId="{2FC06689-9A79-A47F-06C3-B577AC480F27}"/>
          </ac:picMkLst>
        </pc:picChg>
        <pc:picChg chg="add mod">
          <ac:chgData name="Fuquay, Ladelle (PDC)" userId="a4f809bd-c310-4b42-9bc9-166bf382a1fc" providerId="ADAL" clId="{10254650-AFF6-4D48-B850-3B731FEF5F92}" dt="2025-05-16T21:20:35.711" v="3"/>
          <ac:picMkLst>
            <pc:docMk/>
            <pc:sldMk cId="2649468149" sldId="282"/>
            <ac:picMk id="6" creationId="{420751FB-BADF-3B27-3C13-78A30C3784CE}"/>
          </ac:picMkLst>
        </pc:picChg>
      </pc:sldChg>
      <pc:sldChg chg="delSp mod">
        <pc:chgData name="Fuquay, Ladelle (PDC)" userId="a4f809bd-c310-4b42-9bc9-166bf382a1fc" providerId="ADAL" clId="{10254650-AFF6-4D48-B850-3B731FEF5F92}" dt="2025-05-16T21:20:45.146" v="4" actId="478"/>
        <pc:sldMkLst>
          <pc:docMk/>
          <pc:sldMk cId="997909819" sldId="283"/>
        </pc:sldMkLst>
        <pc:picChg chg="del">
          <ac:chgData name="Fuquay, Ladelle (PDC)" userId="a4f809bd-c310-4b42-9bc9-166bf382a1fc" providerId="ADAL" clId="{10254650-AFF6-4D48-B850-3B731FEF5F92}" dt="2025-05-16T21:20:45.146" v="4" actId="478"/>
          <ac:picMkLst>
            <pc:docMk/>
            <pc:sldMk cId="997909819" sldId="283"/>
            <ac:picMk id="4" creationId="{92BB6833-5E1B-71B8-E1FB-2E47C7C642BF}"/>
          </ac:picMkLst>
        </pc:picChg>
      </pc:sldChg>
      <pc:sldChg chg="add">
        <pc:chgData name="Fuquay, Ladelle (PDC)" userId="a4f809bd-c310-4b42-9bc9-166bf382a1fc" providerId="ADAL" clId="{10254650-AFF6-4D48-B850-3B731FEF5F92}" dt="2025-05-16T21:20:52.723" v="5"/>
        <pc:sldMkLst>
          <pc:docMk/>
          <pc:sldMk cId="2442773699" sldId="368"/>
        </pc:sldMkLst>
      </pc:sldChg>
    </pc:docChg>
  </pc:docChgLst>
  <pc:docChgLst>
    <pc:chgData name="Carlson, Ashley (PDC)" userId="S::ashley.carlson@pdc.wa.gov::3252a5e0-a394-496e-8e0d-f6874cdbfd3f" providerId="AD" clId="Web-{2AB803D8-7DF0-4E39-88A9-1A04BE882A89}"/>
    <pc:docChg chg="modSld">
      <pc:chgData name="Carlson, Ashley (PDC)" userId="S::ashley.carlson@pdc.wa.gov::3252a5e0-a394-496e-8e0d-f6874cdbfd3f" providerId="AD" clId="Web-{2AB803D8-7DF0-4E39-88A9-1A04BE882A89}" dt="2025-02-11T22:35:20.898" v="20" actId="1076"/>
      <pc:docMkLst>
        <pc:docMk/>
      </pc:docMkLst>
      <pc:sldChg chg="addSp delSp modSp">
        <pc:chgData name="Carlson, Ashley (PDC)" userId="S::ashley.carlson@pdc.wa.gov::3252a5e0-a394-496e-8e0d-f6874cdbfd3f" providerId="AD" clId="Web-{2AB803D8-7DF0-4E39-88A9-1A04BE882A89}" dt="2025-02-11T22:34:04.505" v="4" actId="1076"/>
        <pc:sldMkLst>
          <pc:docMk/>
          <pc:sldMk cId="395432370" sldId="281"/>
        </pc:sldMkLst>
      </pc:sldChg>
      <pc:sldChg chg="addSp delSp modSp">
        <pc:chgData name="Carlson, Ashley (PDC)" userId="S::ashley.carlson@pdc.wa.gov::3252a5e0-a394-496e-8e0d-f6874cdbfd3f" providerId="AD" clId="Web-{2AB803D8-7DF0-4E39-88A9-1A04BE882A89}" dt="2025-02-11T22:34:44.116" v="12" actId="1076"/>
        <pc:sldMkLst>
          <pc:docMk/>
          <pc:sldMk cId="2649468149" sldId="282"/>
        </pc:sldMkLst>
      </pc:sldChg>
      <pc:sldChg chg="addSp delSp modSp">
        <pc:chgData name="Carlson, Ashley (PDC)" userId="S::ashley.carlson@pdc.wa.gov::3252a5e0-a394-496e-8e0d-f6874cdbfd3f" providerId="AD" clId="Web-{2AB803D8-7DF0-4E39-88A9-1A04BE882A89}" dt="2025-02-11T22:35:20.898" v="20" actId="1076"/>
        <pc:sldMkLst>
          <pc:docMk/>
          <pc:sldMk cId="997909819" sldId="283"/>
        </pc:sldMkLst>
      </pc:sldChg>
    </pc:docChg>
  </pc:docChgLst>
  <pc:docChgLst>
    <pc:chgData name="Izaguirre, Diana (PDC)" userId="e365a949-4a5e-43ab-be07-22073946126b" providerId="ADAL" clId="{71211DF7-A6C5-4C4B-B7E5-4EA41F61459B}"/>
    <pc:docChg chg="custSel modSld">
      <pc:chgData name="Izaguirre, Diana (PDC)" userId="e365a949-4a5e-43ab-be07-22073946126b" providerId="ADAL" clId="{71211DF7-A6C5-4C4B-B7E5-4EA41F61459B}" dt="2025-03-05T21:16:22.492" v="809" actId="114"/>
      <pc:docMkLst>
        <pc:docMk/>
      </pc:docMkLst>
      <pc:sldChg chg="modNotesTx">
        <pc:chgData name="Izaguirre, Diana (PDC)" userId="e365a949-4a5e-43ab-be07-22073946126b" providerId="ADAL" clId="{71211DF7-A6C5-4C4B-B7E5-4EA41F61459B}" dt="2025-03-05T19:54:27.586" v="742" actId="20577"/>
        <pc:sldMkLst>
          <pc:docMk/>
          <pc:sldMk cId="795679657" sldId="321"/>
        </pc:sldMkLst>
      </pc:sldChg>
      <pc:sldChg chg="modNotesTx">
        <pc:chgData name="Izaguirre, Diana (PDC)" userId="e365a949-4a5e-43ab-be07-22073946126b" providerId="ADAL" clId="{71211DF7-A6C5-4C4B-B7E5-4EA41F61459B}" dt="2025-03-05T21:16:22.492" v="809" actId="114"/>
        <pc:sldMkLst>
          <pc:docMk/>
          <pc:sldMk cId="4217164514" sldId="322"/>
        </pc:sldMkLst>
      </pc:sldChg>
      <pc:sldChg chg="modNotesTx">
        <pc:chgData name="Izaguirre, Diana (PDC)" userId="e365a949-4a5e-43ab-be07-22073946126b" providerId="ADAL" clId="{71211DF7-A6C5-4C4B-B7E5-4EA41F61459B}" dt="2025-03-05T17:13:04.215" v="3" actId="20577"/>
        <pc:sldMkLst>
          <pc:docMk/>
          <pc:sldMk cId="1591062654" sldId="323"/>
        </pc:sldMkLst>
      </pc:sldChg>
      <pc:sldChg chg="modNotesTx">
        <pc:chgData name="Izaguirre, Diana (PDC)" userId="e365a949-4a5e-43ab-be07-22073946126b" providerId="ADAL" clId="{71211DF7-A6C5-4C4B-B7E5-4EA41F61459B}" dt="2025-03-05T17:18:55.831" v="103" actId="20577"/>
        <pc:sldMkLst>
          <pc:docMk/>
          <pc:sldMk cId="1057267290" sldId="324"/>
        </pc:sldMkLst>
      </pc:sldChg>
      <pc:sldChg chg="modNotesTx">
        <pc:chgData name="Izaguirre, Diana (PDC)" userId="e365a949-4a5e-43ab-be07-22073946126b" providerId="ADAL" clId="{71211DF7-A6C5-4C4B-B7E5-4EA41F61459B}" dt="2025-03-05T17:33:48.680" v="507" actId="20577"/>
        <pc:sldMkLst>
          <pc:docMk/>
          <pc:sldMk cId="1558121276" sldId="328"/>
        </pc:sldMkLst>
      </pc:sldChg>
      <pc:sldChg chg="modNotesTx">
        <pc:chgData name="Izaguirre, Diana (PDC)" userId="e365a949-4a5e-43ab-be07-22073946126b" providerId="ADAL" clId="{71211DF7-A6C5-4C4B-B7E5-4EA41F61459B}" dt="2025-03-05T19:53:42.893" v="729" actId="6549"/>
        <pc:sldMkLst>
          <pc:docMk/>
          <pc:sldMk cId="3322494908" sldId="330"/>
        </pc:sldMkLst>
      </pc:sldChg>
      <pc:sldChg chg="modNotesTx">
        <pc:chgData name="Izaguirre, Diana (PDC)" userId="e365a949-4a5e-43ab-be07-22073946126b" providerId="ADAL" clId="{71211DF7-A6C5-4C4B-B7E5-4EA41F61459B}" dt="2025-03-05T17:16:49.101" v="62" actId="20577"/>
        <pc:sldMkLst>
          <pc:docMk/>
          <pc:sldMk cId="1940304790" sldId="336"/>
        </pc:sldMkLst>
      </pc:sldChg>
      <pc:sldChg chg="modNotesTx">
        <pc:chgData name="Izaguirre, Diana (PDC)" userId="e365a949-4a5e-43ab-be07-22073946126b" providerId="ADAL" clId="{71211DF7-A6C5-4C4B-B7E5-4EA41F61459B}" dt="2025-03-05T17:39:47.905" v="509" actId="20577"/>
        <pc:sldMkLst>
          <pc:docMk/>
          <pc:sldMk cId="3258482647" sldId="339"/>
        </pc:sldMkLst>
      </pc:sldChg>
      <pc:sldChg chg="modNotesTx">
        <pc:chgData name="Izaguirre, Diana (PDC)" userId="e365a949-4a5e-43ab-be07-22073946126b" providerId="ADAL" clId="{71211DF7-A6C5-4C4B-B7E5-4EA41F61459B}" dt="2025-03-05T20:01:58.533" v="802" actId="20577"/>
        <pc:sldMkLst>
          <pc:docMk/>
          <pc:sldMk cId="2047298473" sldId="341"/>
        </pc:sldMkLst>
      </pc:sldChg>
      <pc:sldChg chg="modNotesTx">
        <pc:chgData name="Izaguirre, Diana (PDC)" userId="e365a949-4a5e-43ab-be07-22073946126b" providerId="ADAL" clId="{71211DF7-A6C5-4C4B-B7E5-4EA41F61459B}" dt="2025-03-05T20:02:43.799" v="804" actId="33524"/>
        <pc:sldMkLst>
          <pc:docMk/>
          <pc:sldMk cId="393502743" sldId="342"/>
        </pc:sldMkLst>
      </pc:sldChg>
      <pc:sldChg chg="modNotesTx">
        <pc:chgData name="Izaguirre, Diana (PDC)" userId="e365a949-4a5e-43ab-be07-22073946126b" providerId="ADAL" clId="{71211DF7-A6C5-4C4B-B7E5-4EA41F61459B}" dt="2025-03-05T17:51:43.131" v="706" actId="20577"/>
        <pc:sldMkLst>
          <pc:docMk/>
          <pc:sldMk cId="2659820840" sldId="354"/>
        </pc:sldMkLst>
      </pc:sldChg>
      <pc:sldChg chg="modNotesTx">
        <pc:chgData name="Izaguirre, Diana (PDC)" userId="e365a949-4a5e-43ab-be07-22073946126b" providerId="ADAL" clId="{71211DF7-A6C5-4C4B-B7E5-4EA41F61459B}" dt="2025-03-05T17:26:49.009" v="261" actId="20577"/>
        <pc:sldMkLst>
          <pc:docMk/>
          <pc:sldMk cId="4021441756" sldId="358"/>
        </pc:sldMkLst>
      </pc:sldChg>
    </pc:docChg>
  </pc:docChgLst>
  <pc:docChgLst>
    <pc:chgData name="Carlson, Ashley (PDC)" userId="S::ashley.carlson@pdc.wa.gov::3252a5e0-a394-496e-8e0d-f6874cdbfd3f" providerId="AD" clId="Web-{C32DE094-F90C-4808-8A99-94B257B4FAAB}"/>
    <pc:docChg chg="modSld">
      <pc:chgData name="Carlson, Ashley (PDC)" userId="S::ashley.carlson@pdc.wa.gov::3252a5e0-a394-496e-8e0d-f6874cdbfd3f" providerId="AD" clId="Web-{C32DE094-F90C-4808-8A99-94B257B4FAAB}" dt="2025-02-11T22:22:55.853" v="31"/>
      <pc:docMkLst>
        <pc:docMk/>
      </pc:docMkLst>
      <pc:sldChg chg="modNotes">
        <pc:chgData name="Carlson, Ashley (PDC)" userId="S::ashley.carlson@pdc.wa.gov::3252a5e0-a394-496e-8e0d-f6874cdbfd3f" providerId="AD" clId="Web-{C32DE094-F90C-4808-8A99-94B257B4FAAB}" dt="2025-02-11T22:22:55.853" v="31"/>
        <pc:sldMkLst>
          <pc:docMk/>
          <pc:sldMk cId="907981676" sldId="318"/>
        </pc:sldMkLst>
      </pc:sldChg>
      <pc:sldChg chg="modNotes">
        <pc:chgData name="Carlson, Ashley (PDC)" userId="S::ashley.carlson@pdc.wa.gov::3252a5e0-a394-496e-8e0d-f6874cdbfd3f" providerId="AD" clId="Web-{C32DE094-F90C-4808-8A99-94B257B4FAAB}" dt="2025-02-11T22:22:43.463" v="16"/>
        <pc:sldMkLst>
          <pc:docMk/>
          <pc:sldMk cId="1703608695" sldId="33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728EA4-80FD-5B02-5FCC-17F61677A1CB}"/>
              </a:ext>
            </a:extLst>
          </p:cNvPr>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E599EA0-6095-E76E-30D5-C0781A4B4C78}"/>
              </a:ext>
            </a:extLst>
          </p:cNvPr>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D610C8DC-5C8E-4479-BA02-B6581C5AD280}" type="datetimeFigureOut">
              <a:rPr lang="en-US" smtClean="0"/>
              <a:t>5/16/2025</a:t>
            </a:fld>
            <a:endParaRPr lang="en-US"/>
          </a:p>
        </p:txBody>
      </p:sp>
      <p:sp>
        <p:nvSpPr>
          <p:cNvPr id="4" name="Footer Placeholder 3">
            <a:extLst>
              <a:ext uri="{FF2B5EF4-FFF2-40B4-BE49-F238E27FC236}">
                <a16:creationId xmlns:a16="http://schemas.microsoft.com/office/drawing/2014/main" id="{1B7C448E-8B98-AEA8-854E-61A55351406D}"/>
              </a:ext>
            </a:extLst>
          </p:cNvPr>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r>
              <a:rPr lang="en-US"/>
              <a:t>1.31.24</a:t>
            </a:r>
          </a:p>
        </p:txBody>
      </p:sp>
      <p:sp>
        <p:nvSpPr>
          <p:cNvPr id="5" name="Slide Number Placeholder 4">
            <a:extLst>
              <a:ext uri="{FF2B5EF4-FFF2-40B4-BE49-F238E27FC236}">
                <a16:creationId xmlns:a16="http://schemas.microsoft.com/office/drawing/2014/main" id="{6A5FBFF5-EFC1-8F8A-2CCE-01A2B9E0F563}"/>
              </a:ext>
            </a:extLst>
          </p:cNvPr>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06B08BC5-FB8D-42BA-BB05-3D095497395B}" type="slidenum">
              <a:rPr lang="en-US" smtClean="0"/>
              <a:t>‹#›</a:t>
            </a:fld>
            <a:endParaRPr lang="en-US"/>
          </a:p>
        </p:txBody>
      </p:sp>
    </p:spTree>
    <p:extLst>
      <p:ext uri="{BB962C8B-B14F-4D97-AF65-F5344CB8AC3E}">
        <p14:creationId xmlns:p14="http://schemas.microsoft.com/office/powerpoint/2010/main" val="12260495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3407"/>
          </a:xfrm>
          <a:prstGeom prst="rect">
            <a:avLst/>
          </a:prstGeom>
        </p:spPr>
        <p:txBody>
          <a:bodyPr vert="horz" lIns="92485" tIns="46243" rIns="92485" bIns="46243" rtlCol="0"/>
          <a:lstStyle>
            <a:lvl1pPr algn="l">
              <a:defRPr sz="1200"/>
            </a:lvl1pPr>
          </a:lstStyle>
          <a:p>
            <a:endParaRPr lang="en-US"/>
          </a:p>
        </p:txBody>
      </p:sp>
      <p:sp>
        <p:nvSpPr>
          <p:cNvPr id="3" name="Date Placeholder 2"/>
          <p:cNvSpPr>
            <a:spLocks noGrp="1"/>
          </p:cNvSpPr>
          <p:nvPr>
            <p:ph type="dt" idx="1"/>
          </p:nvPr>
        </p:nvSpPr>
        <p:spPr>
          <a:xfrm>
            <a:off x="3936767" y="1"/>
            <a:ext cx="3011699" cy="463407"/>
          </a:xfrm>
          <a:prstGeom prst="rect">
            <a:avLst/>
          </a:prstGeom>
        </p:spPr>
        <p:txBody>
          <a:bodyPr vert="horz" lIns="92485" tIns="46243" rIns="92485" bIns="46243" rtlCol="0"/>
          <a:lstStyle>
            <a:lvl1pPr algn="r">
              <a:defRPr sz="1200"/>
            </a:lvl1pPr>
          </a:lstStyle>
          <a:p>
            <a:fld id="{4511C9AC-FA6D-4034-B093-E7C3902FF6DF}" type="datetimeFigureOut">
              <a:rPr lang="en-US" smtClean="0"/>
              <a:t>5/16/2025</a:t>
            </a:fld>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2485" tIns="46243" rIns="92485" bIns="46243"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85" tIns="46243" rIns="92485" bIns="4624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6"/>
          </a:xfrm>
          <a:prstGeom prst="rect">
            <a:avLst/>
          </a:prstGeom>
        </p:spPr>
        <p:txBody>
          <a:bodyPr vert="horz" lIns="92485" tIns="46243" rIns="92485" bIns="46243" rtlCol="0" anchor="b"/>
          <a:lstStyle>
            <a:lvl1pPr algn="l">
              <a:defRPr sz="1200"/>
            </a:lvl1pPr>
          </a:lstStyle>
          <a:p>
            <a:r>
              <a:rPr lang="en-US"/>
              <a:t>1.31.24</a:t>
            </a:r>
          </a:p>
        </p:txBody>
      </p:sp>
      <p:sp>
        <p:nvSpPr>
          <p:cNvPr id="7" name="Slide Number Placeholder 6"/>
          <p:cNvSpPr>
            <a:spLocks noGrp="1"/>
          </p:cNvSpPr>
          <p:nvPr>
            <p:ph type="sldNum" sz="quarter" idx="5"/>
          </p:nvPr>
        </p:nvSpPr>
        <p:spPr>
          <a:xfrm>
            <a:off x="3936767" y="8772669"/>
            <a:ext cx="3011699" cy="463406"/>
          </a:xfrm>
          <a:prstGeom prst="rect">
            <a:avLst/>
          </a:prstGeom>
        </p:spPr>
        <p:txBody>
          <a:bodyPr vert="horz" lIns="92485" tIns="46243" rIns="92485" bIns="46243" rtlCol="0" anchor="b"/>
          <a:lstStyle>
            <a:lvl1pPr algn="r">
              <a:defRPr sz="1200"/>
            </a:lvl1pPr>
          </a:lstStyle>
          <a:p>
            <a:fld id="{C446AF58-C4A4-48CF-AAC6-817ED3BE6959}" type="slidenum">
              <a:rPr lang="en-US" smtClean="0"/>
              <a:t>‹#›</a:t>
            </a:fld>
            <a:endParaRPr lang="en-US"/>
          </a:p>
        </p:txBody>
      </p:sp>
    </p:spTree>
    <p:extLst>
      <p:ext uri="{BB962C8B-B14F-4D97-AF65-F5344CB8AC3E}">
        <p14:creationId xmlns:p14="http://schemas.microsoft.com/office/powerpoint/2010/main" val="306038408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31946" y="676902"/>
            <a:ext cx="5560060" cy="6125919"/>
          </a:xfrm>
        </p:spPr>
        <p:txBody>
          <a:bodyPr/>
          <a:lstStyle/>
          <a:p>
            <a:r>
              <a:rPr lang="en-US" sz="1400" b="1"/>
              <a:t>How to use this slide show:</a:t>
            </a:r>
          </a:p>
          <a:p>
            <a:endParaRPr lang="en-US" sz="1400"/>
          </a:p>
          <a:p>
            <a:pPr marL="285750" indent="-285750">
              <a:buFont typeface="Arial" panose="020B0604020202020204" pitchFamily="34" charset="0"/>
              <a:buChar char="•"/>
            </a:pPr>
            <a:r>
              <a:rPr lang="en-US" sz="1400"/>
              <a:t>A trainer script is in the notes page of each slide. Under the “view” menu, choose “notes page.”</a:t>
            </a:r>
          </a:p>
          <a:p>
            <a:pPr marL="285750" indent="-285750">
              <a:buFont typeface="Arial" panose="020B0604020202020204" pitchFamily="34" charset="0"/>
              <a:buChar char="•"/>
            </a:pPr>
            <a:endParaRPr lang="en-US" sz="1400"/>
          </a:p>
          <a:p>
            <a:pPr marL="285750" indent="-285750">
              <a:buFont typeface="Arial" panose="020B0604020202020204" pitchFamily="34" charset="0"/>
              <a:buChar char="•"/>
            </a:pPr>
            <a:r>
              <a:rPr lang="en-US" sz="1400"/>
              <a:t>Before making any changes to the notes, save your own copy of the slides. </a:t>
            </a:r>
          </a:p>
          <a:p>
            <a:pPr marL="285750" indent="-285750">
              <a:buFont typeface="Arial" panose="020B0604020202020204" pitchFamily="34" charset="0"/>
              <a:buChar char="•"/>
            </a:pPr>
            <a:endParaRPr lang="en-US" sz="1400"/>
          </a:p>
          <a:p>
            <a:pPr marL="285750" indent="-285750">
              <a:buFont typeface="Arial" panose="020B0604020202020204" pitchFamily="34" charset="0"/>
              <a:buChar char="•"/>
            </a:pPr>
            <a:r>
              <a:rPr lang="en-US" sz="1400"/>
              <a:t>Suggested wording is provided </a:t>
            </a:r>
            <a:r>
              <a:rPr lang="en-US" sz="1400" i="1"/>
              <a:t>(in italics) </a:t>
            </a:r>
            <a:r>
              <a:rPr lang="en-US" sz="1400"/>
              <a:t>to give trainers ideas for smooth transitions, but trainers can of course use their own wording. </a:t>
            </a:r>
          </a:p>
          <a:p>
            <a:pPr marL="285750" indent="-285750">
              <a:buFont typeface="Arial" panose="020B0604020202020204" pitchFamily="34" charset="0"/>
              <a:buChar char="•"/>
            </a:pPr>
            <a:endParaRPr lang="en-US" sz="1400"/>
          </a:p>
          <a:p>
            <a:pPr marL="285750" indent="-285750">
              <a:buFont typeface="Arial" panose="020B0604020202020204" pitchFamily="34" charset="0"/>
              <a:buChar char="•"/>
            </a:pPr>
            <a:r>
              <a:rPr lang="en-US" sz="1400"/>
              <a:t>Trainers should use examples to illustrate points. Some examples are provided but trainers may use their own. Places where examples are helpful are marked in </a:t>
            </a:r>
            <a:r>
              <a:rPr lang="en-US" sz="1400" b="1">
                <a:solidFill>
                  <a:srgbClr val="FF0000"/>
                </a:solidFill>
              </a:rPr>
              <a:t>red. </a:t>
            </a:r>
          </a:p>
          <a:p>
            <a:endParaRPr lang="en-US" sz="1400"/>
          </a:p>
          <a:p>
            <a:pPr marL="285750" indent="-285750">
              <a:buFont typeface="Arial" panose="020B0604020202020204" pitchFamily="34" charset="0"/>
              <a:buChar char="•"/>
            </a:pPr>
            <a:r>
              <a:rPr lang="en-US" sz="1400"/>
              <a:t>You may hide or unhide “key dates” slides by right clicking over the slide in the left panel of “normal” view and clicking “hide.”</a:t>
            </a:r>
          </a:p>
          <a:p>
            <a:pPr marL="285750" indent="-285750">
              <a:buFont typeface="Arial" panose="020B0604020202020204" pitchFamily="34" charset="0"/>
              <a:buChar char="•"/>
            </a:pPr>
            <a:endParaRPr lang="en-US" sz="1400"/>
          </a:p>
          <a:p>
            <a:pPr marL="285750" indent="-285750">
              <a:buFont typeface="Arial" panose="020B0604020202020204" pitchFamily="34" charset="0"/>
              <a:buChar char="•"/>
            </a:pPr>
            <a:r>
              <a:rPr lang="en-US" sz="1400"/>
              <a:t>Some slides have notes that are there just in case you are asked a question. We made an intentional decision not to cover some things unless a question crops up. </a:t>
            </a:r>
          </a:p>
          <a:p>
            <a:endParaRPr lang="en-US" sz="1400"/>
          </a:p>
          <a:p>
            <a:endParaRPr lang="en-US"/>
          </a:p>
          <a:p>
            <a:endParaRPr lang="en-US"/>
          </a:p>
          <a:p>
            <a:endParaRPr lang="en-US"/>
          </a:p>
        </p:txBody>
      </p:sp>
      <p:sp>
        <p:nvSpPr>
          <p:cNvPr id="4" name="Slide Number Placeholder 3"/>
          <p:cNvSpPr>
            <a:spLocks noGrp="1"/>
          </p:cNvSpPr>
          <p:nvPr>
            <p:ph type="sldNum" sz="quarter" idx="5"/>
          </p:nvPr>
        </p:nvSpPr>
        <p:spPr/>
        <p:txBody>
          <a:bodyPr/>
          <a:lstStyle/>
          <a:p>
            <a:fld id="{C446AF58-C4A4-48CF-AAC6-817ED3BE6959}" type="slidenum">
              <a:rPr lang="en-US" smtClean="0"/>
              <a:t>1</a:t>
            </a:fld>
            <a:endParaRPr lang="en-US"/>
          </a:p>
        </p:txBody>
      </p:sp>
      <p:sp>
        <p:nvSpPr>
          <p:cNvPr id="2" name="Footer Placeholder 1">
            <a:extLst>
              <a:ext uri="{FF2B5EF4-FFF2-40B4-BE49-F238E27FC236}">
                <a16:creationId xmlns:a16="http://schemas.microsoft.com/office/drawing/2014/main" id="{F3894895-23FB-19FB-B73A-CF868AF076FF}"/>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235206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271685"/>
            <a:ext cx="5560060" cy="4255627"/>
          </a:xfrm>
        </p:spPr>
        <p:txBody>
          <a:bodyPr/>
          <a:lstStyle/>
          <a:p>
            <a:pPr marL="289017" indent="-289017">
              <a:lnSpc>
                <a:spcPct val="150000"/>
              </a:lnSpc>
              <a:buFont typeface="Arial" panose="020B0604020202020204" pitchFamily="34" charset="0"/>
              <a:buChar char="•"/>
            </a:pPr>
            <a:r>
              <a:rPr lang="en-US" sz="1400">
                <a:highlight>
                  <a:srgbClr val="FFFF00"/>
                </a:highlight>
              </a:rPr>
              <a:t>Do not go into details on this slide – it’s intended to give a visual snapshot</a:t>
            </a:r>
            <a:endParaRPr lang="en-US" sz="1400"/>
          </a:p>
          <a:p>
            <a:pPr marL="289017" indent="-289017">
              <a:lnSpc>
                <a:spcPct val="150000"/>
              </a:lnSpc>
              <a:buFont typeface="Arial" panose="020B0604020202020204" pitchFamily="34" charset="0"/>
              <a:buChar char="•"/>
            </a:pPr>
            <a:r>
              <a:rPr lang="en-US" sz="1400" i="1"/>
              <a:t>Candidates and committees have various reports to file</a:t>
            </a:r>
          </a:p>
          <a:p>
            <a:pPr marL="289017" indent="-289017">
              <a:lnSpc>
                <a:spcPct val="150000"/>
              </a:lnSpc>
              <a:buFont typeface="Arial" panose="020B0604020202020204" pitchFamily="34" charset="0"/>
              <a:buChar char="•"/>
            </a:pPr>
            <a:r>
              <a:rPr lang="en-US" sz="1400" i="1"/>
              <a:t>You will hear a few reports referenced today and this chart is an overview of some of those</a:t>
            </a:r>
          </a:p>
          <a:p>
            <a:pPr marL="289017" indent="-289017">
              <a:lnSpc>
                <a:spcPct val="150000"/>
              </a:lnSpc>
              <a:buFont typeface="Arial" panose="020B0604020202020204" pitchFamily="34" charset="0"/>
              <a:buChar char="•"/>
            </a:pPr>
            <a:r>
              <a:rPr lang="en-US" sz="1400" i="1"/>
              <a:t>We’ll discuss the F-1 in a few minutes</a:t>
            </a:r>
            <a:endParaRPr lang="en-US" sz="1400"/>
          </a:p>
          <a:p>
            <a:pPr marL="289017" indent="-289017">
              <a:lnSpc>
                <a:spcPct val="150000"/>
              </a:lnSpc>
              <a:buFont typeface="Arial" panose="020B0604020202020204" pitchFamily="34" charset="0"/>
              <a:buChar char="•"/>
            </a:pPr>
            <a:r>
              <a:rPr lang="en-US" sz="1400" i="1"/>
              <a:t>The C reports are used for different purposes, and we’ll get into some of those as we move along</a:t>
            </a:r>
          </a:p>
          <a:p>
            <a:pPr marL="289017" indent="-289017">
              <a:lnSpc>
                <a:spcPct val="150000"/>
              </a:lnSpc>
              <a:buFont typeface="Arial" panose="020B0604020202020204" pitchFamily="34" charset="0"/>
              <a:buChar char="•"/>
            </a:pPr>
            <a:r>
              <a:rPr lang="en-US" sz="1400" i="1"/>
              <a:t>So, more details coming</a:t>
            </a:r>
          </a:p>
        </p:txBody>
      </p:sp>
      <p:sp>
        <p:nvSpPr>
          <p:cNvPr id="4" name="Slide Number Placeholder 3"/>
          <p:cNvSpPr>
            <a:spLocks noGrp="1"/>
          </p:cNvSpPr>
          <p:nvPr>
            <p:ph type="sldNum" sz="quarter" idx="5"/>
          </p:nvPr>
        </p:nvSpPr>
        <p:spPr/>
        <p:txBody>
          <a:bodyPr/>
          <a:lstStyle/>
          <a:p>
            <a:fld id="{C446AF58-C4A4-48CF-AAC6-817ED3BE6959}" type="slidenum">
              <a:rPr lang="en-US" smtClean="0"/>
              <a:t>10</a:t>
            </a:fld>
            <a:endParaRPr lang="en-US"/>
          </a:p>
        </p:txBody>
      </p:sp>
      <p:sp>
        <p:nvSpPr>
          <p:cNvPr id="5" name="Footer Placeholder 4">
            <a:extLst>
              <a:ext uri="{FF2B5EF4-FFF2-40B4-BE49-F238E27FC236}">
                <a16:creationId xmlns:a16="http://schemas.microsoft.com/office/drawing/2014/main" id="{ABF77A57-9922-4457-76CA-69370954E172}"/>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1624148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4692" y="4271685"/>
            <a:ext cx="5530533" cy="4234362"/>
          </a:xfrm>
        </p:spPr>
        <p:txBody>
          <a:bodyPr/>
          <a:lstStyle/>
          <a:p>
            <a:pPr marL="182880" indent="-182880">
              <a:lnSpc>
                <a:spcPct val="150000"/>
              </a:lnSpc>
              <a:buFont typeface="Arial" panose="020B0604020202020204" pitchFamily="34" charset="0"/>
              <a:buChar char="•"/>
            </a:pPr>
            <a:r>
              <a:rPr lang="en-US" sz="1400" i="1" dirty="0"/>
              <a:t>It’s important to know that all reports we’re focusing on today must now be filed electronically</a:t>
            </a:r>
          </a:p>
          <a:p>
            <a:pPr marL="182880" indent="-182880">
              <a:lnSpc>
                <a:spcPct val="150000"/>
              </a:lnSpc>
              <a:buFont typeface="Arial" panose="020B0604020202020204" pitchFamily="34" charset="0"/>
              <a:buChar char="•"/>
            </a:pPr>
            <a:r>
              <a:rPr lang="en-US" sz="1400" i="1" dirty="0"/>
              <a:t>Reports can’t be faxed or emailed</a:t>
            </a:r>
          </a:p>
          <a:p>
            <a:pPr marL="182880" indent="-182880">
              <a:lnSpc>
                <a:spcPct val="150000"/>
              </a:lnSpc>
              <a:buFont typeface="Arial" panose="020B0604020202020204" pitchFamily="34" charset="0"/>
              <a:buChar char="•"/>
            </a:pPr>
            <a:r>
              <a:rPr lang="en-US" sz="1400" i="1" dirty="0"/>
              <a:t>For the major reports, you can use our reporting system, called ORCA (Online Reporting of Campaign Activity), or an ORCA alternative from a third-party vendor</a:t>
            </a:r>
          </a:p>
          <a:p>
            <a:pPr marL="182880" indent="-182880">
              <a:lnSpc>
                <a:spcPct val="150000"/>
              </a:lnSpc>
              <a:buFont typeface="Arial" panose="020B0604020202020204" pitchFamily="34" charset="0"/>
              <a:buChar char="•"/>
            </a:pPr>
            <a:r>
              <a:rPr lang="en-US" sz="1400" i="1" dirty="0"/>
              <a:t>If you’re using ORCA, you may choose to attend our class on that system</a:t>
            </a:r>
          </a:p>
          <a:p>
            <a:pPr marL="182880" indent="-182880">
              <a:lnSpc>
                <a:spcPct val="150000"/>
              </a:lnSpc>
              <a:buFont typeface="Arial" panose="020B0604020202020204" pitchFamily="34" charset="0"/>
              <a:buChar char="•"/>
            </a:pPr>
            <a:r>
              <a:rPr lang="en-US" sz="1400" i="1" dirty="0"/>
              <a:t>If you’re using an alternative, or are interested in knowing more about third party campaign management software, you’ll want to contact those vendors directly</a:t>
            </a:r>
          </a:p>
          <a:p>
            <a:pPr marL="182880" indent="-182880">
              <a:lnSpc>
                <a:spcPct val="150000"/>
              </a:lnSpc>
              <a:buFont typeface="Arial" panose="020B0604020202020204" pitchFamily="34" charset="0"/>
              <a:buChar char="•"/>
            </a:pPr>
            <a:r>
              <a:rPr lang="en-US" sz="1400" i="1" dirty="0"/>
              <a:t>At the end of this class, I’ll take you to our website and show you where PDC reporting begins</a:t>
            </a:r>
          </a:p>
        </p:txBody>
      </p:sp>
      <p:sp>
        <p:nvSpPr>
          <p:cNvPr id="4" name="Slide Number Placeholder 3"/>
          <p:cNvSpPr>
            <a:spLocks noGrp="1"/>
          </p:cNvSpPr>
          <p:nvPr>
            <p:ph type="sldNum" sz="quarter" idx="5"/>
          </p:nvPr>
        </p:nvSpPr>
        <p:spPr/>
        <p:txBody>
          <a:bodyPr/>
          <a:lstStyle/>
          <a:p>
            <a:fld id="{C446AF58-C4A4-48CF-AAC6-817ED3BE6959}" type="slidenum">
              <a:rPr lang="en-US" smtClean="0"/>
              <a:t>11</a:t>
            </a:fld>
            <a:endParaRPr lang="en-US"/>
          </a:p>
        </p:txBody>
      </p:sp>
      <p:sp>
        <p:nvSpPr>
          <p:cNvPr id="5" name="Footer Placeholder 4">
            <a:extLst>
              <a:ext uri="{FF2B5EF4-FFF2-40B4-BE49-F238E27FC236}">
                <a16:creationId xmlns:a16="http://schemas.microsoft.com/office/drawing/2014/main" id="{46536052-4263-D9BA-F734-7292F18D20E3}"/>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2695215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271685"/>
            <a:ext cx="5560060" cy="4500984"/>
          </a:xfrm>
        </p:spPr>
        <p:txBody>
          <a:bodyPr/>
          <a:lstStyle/>
          <a:p>
            <a:pPr marL="173410" indent="-173410">
              <a:lnSpc>
                <a:spcPct val="150000"/>
              </a:lnSpc>
              <a:buFont typeface="Arial" panose="020B0604020202020204" pitchFamily="34" charset="0"/>
              <a:buChar char="•"/>
            </a:pPr>
            <a:r>
              <a:rPr lang="en-US" sz="1400" i="1" dirty="0"/>
              <a:t>Once you become a candidate, what reports do you need to file?</a:t>
            </a:r>
          </a:p>
          <a:p>
            <a:pPr marL="173410" indent="-173410">
              <a:lnSpc>
                <a:spcPct val="150000"/>
              </a:lnSpc>
              <a:buFont typeface="Arial" panose="020B0604020202020204" pitchFamily="34" charset="0"/>
              <a:buChar char="•"/>
            </a:pPr>
            <a:r>
              <a:rPr lang="en-US" sz="1400" i="1" dirty="0"/>
              <a:t>Right out of the gate, state-wide and county-wide candidates in most cases need to file two major reports within </a:t>
            </a:r>
            <a:r>
              <a:rPr lang="en-US" sz="1400" i="1" u="sng" dirty="0"/>
              <a:t>2 weeks</a:t>
            </a:r>
            <a:r>
              <a:rPr lang="en-US" sz="1400" i="1" dirty="0"/>
              <a:t> of becoming candidates</a:t>
            </a:r>
          </a:p>
          <a:p>
            <a:pPr marL="173410" marR="0" lvl="0" indent="-17341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Remember, that might be years before an election</a:t>
            </a:r>
          </a:p>
          <a:p>
            <a:pPr marL="173410" marR="0" lvl="0" indent="-17341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400" i="1" dirty="0">
                <a:solidFill>
                  <a:prstClr val="black"/>
                </a:solidFill>
                <a:latin typeface="Calibri" panose="020F0502020204030204"/>
              </a:rPr>
              <a:t>State-wide offices would be things like </a:t>
            </a:r>
            <a:r>
              <a:rPr lang="en-US" sz="1400" b="1" i="1" dirty="0">
                <a:solidFill>
                  <a:srgbClr val="FF0000"/>
                </a:solidFill>
                <a:latin typeface="Calibri" panose="020F0502020204030204"/>
              </a:rPr>
              <a:t>Governor, Secretary of State</a:t>
            </a:r>
          </a:p>
          <a:p>
            <a:pPr marL="173410" marR="0" lvl="0" indent="-17341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400" i="1" dirty="0">
                <a:solidFill>
                  <a:prstClr val="black"/>
                </a:solidFill>
                <a:latin typeface="Calibri" panose="020F0502020204030204"/>
              </a:rPr>
              <a:t>County-wide offices would be offices like </a:t>
            </a:r>
            <a:r>
              <a:rPr lang="en-US" sz="1400" b="1" i="1" dirty="0">
                <a:solidFill>
                  <a:srgbClr val="FF0000"/>
                </a:solidFill>
                <a:latin typeface="Calibri" panose="020F0502020204030204"/>
              </a:rPr>
              <a:t>sheriff, or county commissioner</a:t>
            </a:r>
            <a:endParaRPr lang="en-US" sz="1400" b="1" i="1" dirty="0">
              <a:solidFill>
                <a:srgbClr val="FF0000"/>
              </a:solidFill>
            </a:endParaRPr>
          </a:p>
          <a:p>
            <a:pPr marL="173410" indent="-173410">
              <a:lnSpc>
                <a:spcPct val="150000"/>
              </a:lnSpc>
              <a:buFont typeface="Arial" panose="020B0604020202020204" pitchFamily="34" charset="0"/>
              <a:buChar char="•"/>
            </a:pPr>
            <a:r>
              <a:rPr lang="en-US" sz="1400" i="1" dirty="0"/>
              <a:t>Within 2 weeks you will file</a:t>
            </a:r>
            <a:r>
              <a:rPr lang="en-US" sz="1400" dirty="0"/>
              <a:t>…(Name the two reports on the slide)</a:t>
            </a:r>
          </a:p>
          <a:p>
            <a:pPr marL="173410" indent="-173410">
              <a:lnSpc>
                <a:spcPct val="150000"/>
              </a:lnSpc>
              <a:buFont typeface="Arial" panose="020B0604020202020204" pitchFamily="34" charset="0"/>
              <a:buChar char="•"/>
            </a:pPr>
            <a:r>
              <a:rPr lang="en-US" sz="1400" i="1" dirty="0"/>
              <a:t>The requirement to file these forms is not in any way connected to how much money you bring in or spend – it’s about the office the candidate is running for</a:t>
            </a:r>
          </a:p>
          <a:p>
            <a:pPr marL="173410" indent="-173410">
              <a:lnSpc>
                <a:spcPct val="150000"/>
              </a:lnSpc>
              <a:buFont typeface="Arial" panose="020B0604020202020204" pitchFamily="34" charset="0"/>
              <a:buChar char="•"/>
            </a:pPr>
            <a:r>
              <a:rPr lang="en-US" sz="1400" i="1" dirty="0"/>
              <a:t>Other reports come along later, but these are needed right away</a:t>
            </a:r>
          </a:p>
        </p:txBody>
      </p:sp>
      <p:sp>
        <p:nvSpPr>
          <p:cNvPr id="4" name="Slide Number Placeholder 3"/>
          <p:cNvSpPr>
            <a:spLocks noGrp="1"/>
          </p:cNvSpPr>
          <p:nvPr>
            <p:ph type="sldNum" sz="quarter" idx="5"/>
          </p:nvPr>
        </p:nvSpPr>
        <p:spPr/>
        <p:txBody>
          <a:bodyPr/>
          <a:lstStyle/>
          <a:p>
            <a:fld id="{C446AF58-C4A4-48CF-AAC6-817ED3BE6959}" type="slidenum">
              <a:rPr lang="en-US" smtClean="0"/>
              <a:t>12</a:t>
            </a:fld>
            <a:endParaRPr lang="en-US"/>
          </a:p>
        </p:txBody>
      </p:sp>
      <p:sp>
        <p:nvSpPr>
          <p:cNvPr id="5" name="Footer Placeholder 4">
            <a:extLst>
              <a:ext uri="{FF2B5EF4-FFF2-40B4-BE49-F238E27FC236}">
                <a16:creationId xmlns:a16="http://schemas.microsoft.com/office/drawing/2014/main" id="{9E978F72-159F-462F-7C6F-8802EA22D292}"/>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3663752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83325" y="4271963"/>
            <a:ext cx="5785944" cy="4698616"/>
          </a:xfrm>
        </p:spPr>
        <p:txBody>
          <a:bodyPr/>
          <a:lstStyle/>
          <a:p>
            <a:pPr marL="173410" indent="-173410">
              <a:lnSpc>
                <a:spcPct val="150000"/>
              </a:lnSpc>
              <a:buFont typeface="Arial" panose="020B0604020202020204" pitchFamily="34" charset="0"/>
              <a:buChar char="•"/>
            </a:pPr>
            <a:r>
              <a:rPr lang="en-US" sz="1400" i="1"/>
              <a:t>Here are the reporting requirements that apply to local offices such as… </a:t>
            </a:r>
            <a:r>
              <a:rPr lang="en-US" sz="1400" b="1">
                <a:solidFill>
                  <a:srgbClr val="FF0000"/>
                </a:solidFill>
              </a:rPr>
              <a:t>(offer examples: city council, fire commissioner, etc.)</a:t>
            </a:r>
          </a:p>
          <a:p>
            <a:pPr marL="173410" indent="-173410">
              <a:lnSpc>
                <a:spcPct val="150000"/>
              </a:lnSpc>
              <a:buFont typeface="Arial" panose="020B0604020202020204" pitchFamily="34" charset="0"/>
              <a:buChar char="•"/>
            </a:pPr>
            <a:r>
              <a:rPr lang="en-US" sz="1400" i="1"/>
              <a:t>You can see on this chart that reporting requirements are determined by the number of registered voters and money raised by the campaign</a:t>
            </a:r>
          </a:p>
          <a:p>
            <a:pPr marL="173410" indent="-173410">
              <a:lnSpc>
                <a:spcPct val="150000"/>
              </a:lnSpc>
              <a:buFont typeface="Arial" panose="020B0604020202020204" pitchFamily="34" charset="0"/>
              <a:buChar char="•"/>
            </a:pPr>
            <a:r>
              <a:rPr lang="en-US" sz="1400">
                <a:highlight>
                  <a:srgbClr val="FFFF00"/>
                </a:highlight>
              </a:rPr>
              <a:t>Talk through chart, row by row</a:t>
            </a:r>
          </a:p>
          <a:p>
            <a:pPr marL="173410" indent="-173410">
              <a:lnSpc>
                <a:spcPct val="150000"/>
              </a:lnSpc>
              <a:buFont typeface="Arial" panose="020B0604020202020204" pitchFamily="34" charset="0"/>
              <a:buChar char="•"/>
            </a:pPr>
            <a:r>
              <a:rPr lang="en-US" sz="1400" i="1"/>
              <a:t>The registered voter count looks at the whole jurisdiction based on the last general election</a:t>
            </a:r>
          </a:p>
          <a:p>
            <a:pPr marL="173410" indent="-173410">
              <a:lnSpc>
                <a:spcPct val="150000"/>
              </a:lnSpc>
              <a:buFont typeface="Arial" panose="020B0604020202020204" pitchFamily="34" charset="0"/>
              <a:buChar char="•"/>
            </a:pPr>
            <a:r>
              <a:rPr lang="en-US" sz="1400" i="1"/>
              <a:t>If you can’t find your voter count, the PDC can help you with that</a:t>
            </a:r>
            <a:endParaRPr lang="en-US" sz="1400"/>
          </a:p>
          <a:p>
            <a:pPr>
              <a:lnSpc>
                <a:spcPct val="150000"/>
              </a:lnSpc>
            </a:pPr>
            <a:endParaRPr lang="en-US" sz="1400"/>
          </a:p>
          <a:p>
            <a:pPr>
              <a:lnSpc>
                <a:spcPct val="150000"/>
              </a:lnSpc>
            </a:pPr>
            <a:r>
              <a:rPr lang="en-US" b="1"/>
              <a:t>IN CASE SOMEONE ASKS:</a:t>
            </a:r>
          </a:p>
          <a:p>
            <a:pPr marL="289017" indent="-289017">
              <a:lnSpc>
                <a:spcPct val="150000"/>
              </a:lnSpc>
              <a:buFont typeface="Arial" panose="020B0604020202020204" pitchFamily="34" charset="0"/>
              <a:buChar char="•"/>
            </a:pPr>
            <a:r>
              <a:rPr lang="en-US"/>
              <a:t>For top two rows, if you do reach $7,000, you must file F-1 and C-1, and report contributions and expenditures back to the beginning of the campaign</a:t>
            </a:r>
          </a:p>
          <a:p>
            <a:pPr marL="289017" indent="-289017">
              <a:lnSpc>
                <a:spcPct val="150000"/>
              </a:lnSpc>
              <a:buFont typeface="Arial" panose="020B0604020202020204" pitchFamily="34" charset="0"/>
              <a:buChar char="•"/>
            </a:pPr>
            <a:r>
              <a:rPr lang="en-US"/>
              <a:t>2,000 voters was recently changed from 1,000</a:t>
            </a:r>
          </a:p>
          <a:p>
            <a:pPr marL="289017" indent="-289017">
              <a:lnSpc>
                <a:spcPct val="150000"/>
              </a:lnSpc>
              <a:buFont typeface="Arial" panose="020B0604020202020204" pitchFamily="34" charset="0"/>
              <a:buChar char="•"/>
            </a:pPr>
            <a:r>
              <a:rPr lang="en-US"/>
              <a:t>$7,000 includes candidate’s personal funds and all other money donated to campaign</a:t>
            </a:r>
            <a:endParaRPr lang="en-US" sz="1400"/>
          </a:p>
          <a:p>
            <a:pPr marL="635838" lvl="1" indent="-173410">
              <a:lnSpc>
                <a:spcPct val="150000"/>
              </a:lnSpc>
              <a:buFont typeface="Arial" panose="020B0604020202020204" pitchFamily="34" charset="0"/>
              <a:buChar char="•"/>
            </a:pPr>
            <a:endParaRPr lang="en-US" sz="1400"/>
          </a:p>
          <a:p>
            <a:pPr marL="635838" lvl="1" indent="-173410">
              <a:lnSpc>
                <a:spcPct val="150000"/>
              </a:lnSpc>
              <a:buFont typeface="Arial" panose="020B0604020202020204" pitchFamily="34" charset="0"/>
              <a:buChar char="•"/>
            </a:pPr>
            <a:endParaRPr lang="en-US" sz="1400"/>
          </a:p>
        </p:txBody>
      </p:sp>
      <p:sp>
        <p:nvSpPr>
          <p:cNvPr id="4" name="Slide Number Placeholder 3"/>
          <p:cNvSpPr>
            <a:spLocks noGrp="1"/>
          </p:cNvSpPr>
          <p:nvPr>
            <p:ph type="sldNum" sz="quarter" idx="5"/>
          </p:nvPr>
        </p:nvSpPr>
        <p:spPr/>
        <p:txBody>
          <a:bodyPr/>
          <a:lstStyle/>
          <a:p>
            <a:fld id="{C446AF58-C4A4-48CF-AAC6-817ED3BE6959}" type="slidenum">
              <a:rPr lang="en-US" smtClean="0"/>
              <a:t>13</a:t>
            </a:fld>
            <a:endParaRPr lang="en-US"/>
          </a:p>
        </p:txBody>
      </p:sp>
      <p:sp>
        <p:nvSpPr>
          <p:cNvPr id="5" name="Footer Placeholder 4">
            <a:extLst>
              <a:ext uri="{FF2B5EF4-FFF2-40B4-BE49-F238E27FC236}">
                <a16:creationId xmlns:a16="http://schemas.microsoft.com/office/drawing/2014/main" id="{384ECE5C-0369-038E-FC10-5A91C5C5E85D}"/>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1276382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12250" y="4271962"/>
            <a:ext cx="5836361" cy="4585791"/>
          </a:xfrm>
        </p:spPr>
        <p:txBody>
          <a:bodyPr lIns="0" tIns="0" rIns="0" bIns="0"/>
          <a:lstStyle/>
          <a:p>
            <a:pPr marL="182880" indent="-182880">
              <a:lnSpc>
                <a:spcPct val="150000"/>
              </a:lnSpc>
              <a:buFont typeface="Arial" panose="020B0604020202020204" pitchFamily="34" charset="0"/>
              <a:buChar char="•"/>
            </a:pPr>
            <a:r>
              <a:rPr lang="en-US" i="1" dirty="0"/>
              <a:t>Let’s talk for just a minute about the F-1 Personal Financial Affairs Statement </a:t>
            </a:r>
          </a:p>
          <a:p>
            <a:pPr marL="182880" indent="-182880">
              <a:lnSpc>
                <a:spcPct val="150000"/>
              </a:lnSpc>
              <a:buFont typeface="Arial" panose="020B0604020202020204" pitchFamily="34" charset="0"/>
              <a:buChar char="•"/>
            </a:pPr>
            <a:r>
              <a:rPr lang="en-US" i="1" dirty="0"/>
              <a:t>People are often surprised this report is about </a:t>
            </a:r>
            <a:r>
              <a:rPr lang="en-US" i="1" u="sng" dirty="0"/>
              <a:t>personal</a:t>
            </a:r>
            <a:r>
              <a:rPr lang="en-US" i="1" dirty="0"/>
              <a:t> finances, not about a campaign</a:t>
            </a:r>
          </a:p>
          <a:p>
            <a:pPr marL="182880" indent="-182880">
              <a:lnSpc>
                <a:spcPct val="150000"/>
              </a:lnSpc>
              <a:buFont typeface="Arial" panose="020B0604020202020204" pitchFamily="34" charset="0"/>
              <a:buChar char="•"/>
            </a:pPr>
            <a:r>
              <a:rPr lang="en-US" i="1" dirty="0"/>
              <a:t>In fact, most states require a personal financial disclosure, because it serves as way of checking for conflicts of interest</a:t>
            </a:r>
          </a:p>
          <a:p>
            <a:pPr marL="182880" indent="-182880">
              <a:lnSpc>
                <a:spcPct val="150000"/>
              </a:lnSpc>
              <a:buFont typeface="Arial" panose="020B0604020202020204" pitchFamily="34" charset="0"/>
              <a:buChar char="•"/>
            </a:pPr>
            <a:r>
              <a:rPr lang="en-US" i="1" dirty="0"/>
              <a:t>The F-1 is required for many state, county, and local candidates, both new and returning</a:t>
            </a:r>
          </a:p>
          <a:p>
            <a:pPr marL="182880" indent="-182880">
              <a:lnSpc>
                <a:spcPct val="150000"/>
              </a:lnSpc>
              <a:buFont typeface="Arial" panose="020B0604020202020204" pitchFamily="34" charset="0"/>
              <a:buChar char="•"/>
            </a:pPr>
            <a:r>
              <a:rPr lang="en-US" i="1" dirty="0"/>
              <a:t>Again, first-time candidates file this within 2 weeks of becoming a candidate for the 12 months prior, and only have to file it once, until elected</a:t>
            </a:r>
          </a:p>
          <a:p>
            <a:pPr marL="182880" indent="-182880">
              <a:lnSpc>
                <a:spcPct val="150000"/>
              </a:lnSpc>
              <a:buFont typeface="Arial" panose="020B0604020202020204" pitchFamily="34" charset="0"/>
              <a:buChar char="•"/>
            </a:pPr>
            <a:r>
              <a:rPr lang="en-US" i="1" dirty="0"/>
              <a:t>Elected officials file annually by each April 15, but not if they’ve already filed that year</a:t>
            </a:r>
          </a:p>
          <a:p>
            <a:pPr marL="182880" indent="-182880">
              <a:lnSpc>
                <a:spcPct val="150000"/>
              </a:lnSpc>
              <a:buFont typeface="Arial" panose="020B0604020202020204" pitchFamily="34" charset="0"/>
              <a:buChar char="•"/>
            </a:pPr>
            <a:r>
              <a:rPr lang="en-US" i="1" dirty="0"/>
              <a:t>The application will determine your annual filing date, based on your answers to the initial questions</a:t>
            </a:r>
          </a:p>
          <a:p>
            <a:pPr marL="182880" indent="-182880">
              <a:lnSpc>
                <a:spcPct val="150000"/>
              </a:lnSpc>
              <a:buFont typeface="Arial" panose="020B0604020202020204" pitchFamily="34" charset="0"/>
              <a:buChar char="•"/>
            </a:pPr>
            <a:r>
              <a:rPr lang="en-US" i="1" dirty="0"/>
              <a:t>The F-1 asks about the 7 topics you see on the slide, but it doesn’t require you to enter things like account numbers or exact dollar figures – it’s intended to capture a snapshot; an overview</a:t>
            </a:r>
          </a:p>
          <a:p>
            <a:pPr marL="182880" indent="-182880">
              <a:lnSpc>
                <a:spcPct val="150000"/>
              </a:lnSpc>
              <a:buFont typeface="Arial" panose="020B0604020202020204" pitchFamily="34" charset="0"/>
              <a:buChar char="•"/>
            </a:pPr>
            <a:r>
              <a:rPr lang="en-US" i="1" dirty="0"/>
              <a:t>We aren’t going to cover the F-1 topic details in this class, but we want you to know to expect them</a:t>
            </a:r>
          </a:p>
          <a:p>
            <a:pPr marL="182880" indent="-182880">
              <a:lnSpc>
                <a:spcPct val="150000"/>
              </a:lnSpc>
              <a:buFont typeface="Arial" panose="020B0604020202020204" pitchFamily="34" charset="0"/>
              <a:buChar char="•"/>
            </a:pPr>
            <a:r>
              <a:rPr lang="en-US" i="1" dirty="0"/>
              <a:t>By the way, on YouTube we have recorded videos on how to complete the F-1 and we do have a class coming up titled Understanding the F-1 and if you attend, you’ll meet Scott and Ladelle, two more DS.</a:t>
            </a:r>
          </a:p>
        </p:txBody>
      </p:sp>
      <p:sp>
        <p:nvSpPr>
          <p:cNvPr id="4" name="Slide Number Placeholder 3"/>
          <p:cNvSpPr>
            <a:spLocks noGrp="1"/>
          </p:cNvSpPr>
          <p:nvPr>
            <p:ph type="sldNum" sz="quarter" idx="5"/>
          </p:nvPr>
        </p:nvSpPr>
        <p:spPr/>
        <p:txBody>
          <a:bodyPr/>
          <a:lstStyle/>
          <a:p>
            <a:fld id="{C446AF58-C4A4-48CF-AAC6-817ED3BE6959}" type="slidenum">
              <a:rPr lang="en-US" smtClean="0"/>
              <a:t>14</a:t>
            </a:fld>
            <a:endParaRPr lang="en-US"/>
          </a:p>
        </p:txBody>
      </p:sp>
      <p:sp>
        <p:nvSpPr>
          <p:cNvPr id="5" name="Footer Placeholder 4">
            <a:extLst>
              <a:ext uri="{FF2B5EF4-FFF2-40B4-BE49-F238E27FC236}">
                <a16:creationId xmlns:a16="http://schemas.microsoft.com/office/drawing/2014/main" id="{F6CBAA60-B37F-D8F8-EAF3-0F48B91CAF50}"/>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888086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3654" y="4271963"/>
            <a:ext cx="5560060" cy="3636705"/>
          </a:xfrm>
        </p:spPr>
        <p:txBody>
          <a:bodyPr/>
          <a:lstStyle/>
          <a:p>
            <a:pPr marL="171450" indent="-171450">
              <a:lnSpc>
                <a:spcPct val="150000"/>
              </a:lnSpc>
              <a:buFont typeface="Arial" panose="020B0604020202020204" pitchFamily="34" charset="0"/>
              <a:buChar char="•"/>
            </a:pPr>
            <a:r>
              <a:rPr lang="en-US" sz="1400" i="1" dirty="0"/>
              <a:t>Jumping briefly back to political committees…committees must register using the C-1pc</a:t>
            </a:r>
          </a:p>
          <a:p>
            <a:pPr marL="171450" indent="-171450">
              <a:lnSpc>
                <a:spcPct val="150000"/>
              </a:lnSpc>
              <a:buFont typeface="Arial" panose="020B0604020202020204" pitchFamily="34" charset="0"/>
              <a:buChar char="•"/>
            </a:pPr>
            <a:r>
              <a:rPr lang="en-US" sz="1400" i="1" dirty="0"/>
              <a:t>That needs to be filed within 14 days of becoming a committee unless the election will be held within 3 weeks, in which case it must be filed within 3 business days because the election is so close</a:t>
            </a:r>
          </a:p>
          <a:p>
            <a:pPr marL="171450" indent="-171450">
              <a:lnSpc>
                <a:spcPct val="150000"/>
              </a:lnSpc>
              <a:buFont typeface="Arial" panose="020B0604020202020204" pitchFamily="34" charset="0"/>
              <a:buChar char="•"/>
            </a:pPr>
            <a:r>
              <a:rPr lang="en-US" sz="1400" i="1" dirty="0"/>
              <a:t>In some cases, committees will file other C reports, which we’ll get to next</a:t>
            </a:r>
          </a:p>
        </p:txBody>
      </p:sp>
      <p:sp>
        <p:nvSpPr>
          <p:cNvPr id="4" name="Slide Number Placeholder 3"/>
          <p:cNvSpPr>
            <a:spLocks noGrp="1"/>
          </p:cNvSpPr>
          <p:nvPr>
            <p:ph type="sldNum" sz="quarter" idx="5"/>
          </p:nvPr>
        </p:nvSpPr>
        <p:spPr/>
        <p:txBody>
          <a:bodyPr/>
          <a:lstStyle/>
          <a:p>
            <a:fld id="{C446AF58-C4A4-48CF-AAC6-817ED3BE6959}" type="slidenum">
              <a:rPr lang="en-US" smtClean="0"/>
              <a:t>15</a:t>
            </a:fld>
            <a:endParaRPr lang="en-US"/>
          </a:p>
        </p:txBody>
      </p:sp>
      <p:sp>
        <p:nvSpPr>
          <p:cNvPr id="5" name="Footer Placeholder 4">
            <a:extLst>
              <a:ext uri="{FF2B5EF4-FFF2-40B4-BE49-F238E27FC236}">
                <a16:creationId xmlns:a16="http://schemas.microsoft.com/office/drawing/2014/main" id="{9E32AE06-6356-0A3B-2486-6FF78D4D4774}"/>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4140469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8000" y="4271962"/>
            <a:ext cx="5892800" cy="3942398"/>
          </a:xfrm>
        </p:spPr>
        <p:txBody>
          <a:bodyPr/>
          <a:lstStyle/>
          <a:p>
            <a:pPr marL="289017" indent="-289017">
              <a:lnSpc>
                <a:spcPct val="150000"/>
              </a:lnSpc>
              <a:buFont typeface="Arial" panose="020B0604020202020204" pitchFamily="34" charset="0"/>
              <a:buChar char="•"/>
            </a:pPr>
            <a:r>
              <a:rPr lang="en-US" i="1" dirty="0"/>
              <a:t>There are several types of C reports</a:t>
            </a:r>
          </a:p>
          <a:p>
            <a:pPr marL="289017" indent="-289017">
              <a:lnSpc>
                <a:spcPct val="150000"/>
              </a:lnSpc>
              <a:buFont typeface="Arial" panose="020B0604020202020204" pitchFamily="34" charset="0"/>
              <a:buChar char="•"/>
            </a:pPr>
            <a:r>
              <a:rPr lang="en-US" i="1" dirty="0"/>
              <a:t>Which reports you need to file will depend on your reporting method</a:t>
            </a:r>
          </a:p>
          <a:p>
            <a:pPr marL="289017" indent="-289017">
              <a:lnSpc>
                <a:spcPct val="150000"/>
              </a:lnSpc>
              <a:buFont typeface="Arial" panose="020B0604020202020204" pitchFamily="34" charset="0"/>
              <a:buChar char="•"/>
            </a:pPr>
            <a:r>
              <a:rPr lang="en-US" i="1" dirty="0"/>
              <a:t>When you register online as a candidate or committee, you will be asked about whether you plan to do mini or full reporting</a:t>
            </a:r>
          </a:p>
          <a:p>
            <a:pPr marL="289017" indent="-289017">
              <a:lnSpc>
                <a:spcPct val="150000"/>
              </a:lnSpc>
              <a:buFont typeface="Arial" panose="020B0604020202020204" pitchFamily="34" charset="0"/>
              <a:buChar char="•"/>
            </a:pPr>
            <a:r>
              <a:rPr lang="en-US" dirty="0">
                <a:highlight>
                  <a:srgbClr val="FFFF00"/>
                </a:highlight>
              </a:rPr>
              <a:t>Cover slide points on </a:t>
            </a:r>
            <a:r>
              <a:rPr lang="en-US" b="1" dirty="0">
                <a:highlight>
                  <a:srgbClr val="FFFF00"/>
                </a:highlight>
              </a:rPr>
              <a:t>mini </a:t>
            </a:r>
            <a:r>
              <a:rPr lang="en-US" dirty="0"/>
              <a:t>(remember these are aggregate #s – </a:t>
            </a:r>
            <a:r>
              <a:rPr lang="en-US" u="sng" dirty="0"/>
              <a:t>over the course of campaign</a:t>
            </a:r>
            <a:r>
              <a:rPr lang="en-US" dirty="0"/>
              <a:t>)</a:t>
            </a:r>
          </a:p>
          <a:p>
            <a:pPr marL="289017" indent="-289017">
              <a:lnSpc>
                <a:spcPct val="150000"/>
              </a:lnSpc>
              <a:buFont typeface="Arial" panose="020B0604020202020204" pitchFamily="34" charset="0"/>
              <a:buChar char="•"/>
            </a:pPr>
            <a:r>
              <a:rPr lang="en-US" dirty="0">
                <a:highlight>
                  <a:srgbClr val="FFFF00"/>
                </a:highlight>
              </a:rPr>
              <a:t>Cover slide points on </a:t>
            </a:r>
            <a:r>
              <a:rPr lang="en-US" b="1" dirty="0">
                <a:highlight>
                  <a:srgbClr val="FFFF00"/>
                </a:highlight>
              </a:rPr>
              <a:t>full </a:t>
            </a:r>
          </a:p>
          <a:p>
            <a:pPr marL="289017" indent="-289017">
              <a:lnSpc>
                <a:spcPct val="150000"/>
              </a:lnSpc>
              <a:buFont typeface="Arial" panose="020B0604020202020204" pitchFamily="34" charset="0"/>
              <a:buChar char="•"/>
            </a:pPr>
            <a:r>
              <a:rPr lang="en-US" i="1" dirty="0"/>
              <a:t>You may wonder “What if I want to switch from mini to full?” </a:t>
            </a:r>
          </a:p>
          <a:p>
            <a:pPr marL="289017" indent="-289017">
              <a:lnSpc>
                <a:spcPct val="150000"/>
              </a:lnSpc>
              <a:buFont typeface="Arial" panose="020B0604020202020204" pitchFamily="34" charset="0"/>
              <a:buChar char="•"/>
            </a:pPr>
            <a:r>
              <a:rPr lang="en-US" i="1" dirty="0"/>
              <a:t>If you aren’t sure whether you will exceed the requirements of mini, we recommend that you choose full because it is easier to switch back to mini, than vice-versa</a:t>
            </a:r>
          </a:p>
          <a:p>
            <a:pPr marL="289017" indent="-289017">
              <a:lnSpc>
                <a:spcPct val="150000"/>
              </a:lnSpc>
              <a:buFont typeface="Arial" panose="020B0604020202020204" pitchFamily="34" charset="0"/>
              <a:buChar char="•"/>
            </a:pPr>
            <a:r>
              <a:rPr lang="en-US" i="1" dirty="0"/>
              <a:t>It </a:t>
            </a:r>
            <a:r>
              <a:rPr lang="en-US" i="1" u="sng" dirty="0"/>
              <a:t>is</a:t>
            </a:r>
            <a:r>
              <a:rPr lang="en-US" i="1" dirty="0"/>
              <a:t> possible to move from mini to full – it is a more complicated process</a:t>
            </a:r>
          </a:p>
          <a:p>
            <a:pPr marL="289017" indent="-289017">
              <a:lnSpc>
                <a:spcPct val="150000"/>
              </a:lnSpc>
              <a:buFont typeface="Arial" panose="020B0604020202020204" pitchFamily="34" charset="0"/>
              <a:buChar char="•"/>
            </a:pPr>
            <a:r>
              <a:rPr lang="en-US" i="1" dirty="0"/>
              <a:t>There are deadlines and approvals required, so you’ll want to pay attention to details if you do need to switch, don’t exceed the $7000 threshold, and please don’t wait until the last minute because it takes time to get through the process</a:t>
            </a:r>
          </a:p>
          <a:p>
            <a:pPr marL="289017" indent="-289017">
              <a:lnSpc>
                <a:spcPct val="150000"/>
              </a:lnSpc>
              <a:buFont typeface="Arial" panose="020B0604020202020204" pitchFamily="34" charset="0"/>
              <a:buChar char="•"/>
            </a:pPr>
            <a:r>
              <a:rPr lang="en-US" i="1" dirty="0"/>
              <a:t>You can reach out to us if you need help with that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IN CASE SOMEONE ASKS:</a:t>
            </a:r>
          </a:p>
          <a:p>
            <a:pPr marL="289017" marR="0" lvl="0" indent="-289017"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For a continuing committee, this is $7,000 per calendar year, for an election campaign, $7,000 per campaign </a:t>
            </a:r>
          </a:p>
          <a:p>
            <a:pPr marL="289017" marR="0" lvl="0" indent="-289017"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Contributions by candidate do count toward $7,000</a:t>
            </a:r>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9017" marR="0" lvl="0" indent="-289017"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Contributions do include monetary and in-kind</a:t>
            </a:r>
          </a:p>
          <a:p>
            <a:pPr marL="289017" marR="0" lvl="0" indent="-289017"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$500 per contributor does NOT include candidate, who can give more</a:t>
            </a:r>
          </a:p>
          <a:p>
            <a:pPr marL="289017" marR="0" lvl="0" indent="-289017"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Continuing committee must choose reporting method every January</a:t>
            </a:r>
          </a:p>
          <a:p>
            <a:pPr marL="289017" indent="-289017">
              <a:lnSpc>
                <a:spcPct val="150000"/>
              </a:lnSpc>
              <a:buFont typeface="Arial" panose="020B0604020202020204" pitchFamily="34" charset="0"/>
              <a:buChar char="•"/>
            </a:pPr>
            <a:endParaRPr lang="en-US" i="1" dirty="0"/>
          </a:p>
          <a:p>
            <a:pPr>
              <a:lnSpc>
                <a:spcPct val="150000"/>
              </a:lnSpc>
            </a:pPr>
            <a:endParaRPr lang="en-US" i="1" dirty="0"/>
          </a:p>
          <a:p>
            <a:pPr>
              <a:lnSpc>
                <a:spcPct val="150000"/>
              </a:lnSpc>
            </a:pPr>
            <a:endParaRPr lang="en-US" sz="1400" i="1" dirty="0"/>
          </a:p>
        </p:txBody>
      </p:sp>
      <p:sp>
        <p:nvSpPr>
          <p:cNvPr id="4" name="Slide Number Placeholder 3"/>
          <p:cNvSpPr>
            <a:spLocks noGrp="1"/>
          </p:cNvSpPr>
          <p:nvPr>
            <p:ph type="sldNum" sz="quarter" idx="5"/>
          </p:nvPr>
        </p:nvSpPr>
        <p:spPr/>
        <p:txBody>
          <a:bodyPr/>
          <a:lstStyle/>
          <a:p>
            <a:fld id="{C446AF58-C4A4-48CF-AAC6-817ED3BE6959}" type="slidenum">
              <a:rPr lang="en-US" smtClean="0"/>
              <a:t>16</a:t>
            </a:fld>
            <a:endParaRPr lang="en-US"/>
          </a:p>
        </p:txBody>
      </p:sp>
    </p:spTree>
    <p:extLst>
      <p:ext uri="{BB962C8B-B14F-4D97-AF65-F5344CB8AC3E}">
        <p14:creationId xmlns:p14="http://schemas.microsoft.com/office/powerpoint/2010/main" val="1781708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256099"/>
            <a:ext cx="5560060" cy="4209984"/>
          </a:xfrm>
        </p:spPr>
        <p:txBody>
          <a:bodyPr lIns="0" tIns="0" rIns="0" bIns="0"/>
          <a:lstStyle/>
          <a:p>
            <a:pPr marL="182880" indent="-182880">
              <a:lnSpc>
                <a:spcPct val="150000"/>
              </a:lnSpc>
              <a:buFont typeface="Arial" panose="020B0604020202020204" pitchFamily="34" charset="0"/>
              <a:buChar char="•"/>
            </a:pPr>
            <a:r>
              <a:rPr lang="en-US" sz="1400" i="1"/>
              <a:t>This is a key point</a:t>
            </a:r>
          </a:p>
          <a:p>
            <a:pPr marL="182880" indent="-182880">
              <a:lnSpc>
                <a:spcPct val="150000"/>
              </a:lnSpc>
              <a:buFont typeface="Arial" panose="020B0604020202020204" pitchFamily="34" charset="0"/>
              <a:buChar char="•"/>
            </a:pPr>
            <a:r>
              <a:rPr lang="en-US" sz="1400">
                <a:highlight>
                  <a:srgbClr val="FFFF00"/>
                </a:highlight>
              </a:rPr>
              <a:t>Read whole slide</a:t>
            </a:r>
          </a:p>
          <a:p>
            <a:pPr marL="182880" indent="-182880">
              <a:lnSpc>
                <a:spcPct val="150000"/>
              </a:lnSpc>
              <a:buFont typeface="Arial" panose="020B0604020202020204" pitchFamily="34" charset="0"/>
              <a:buChar char="•"/>
            </a:pPr>
            <a:r>
              <a:rPr lang="en-US" sz="1400" i="1"/>
              <a:t>A campaign records request can come to a committee or a candidate in the 10 days before any election they are participating in</a:t>
            </a:r>
          </a:p>
          <a:p>
            <a:pPr marL="182880" indent="-182880">
              <a:lnSpc>
                <a:spcPct val="150000"/>
              </a:lnSpc>
              <a:buFont typeface="Arial" panose="020B0604020202020204" pitchFamily="34" charset="0"/>
              <a:buChar char="•"/>
            </a:pPr>
            <a:r>
              <a:rPr lang="en-US" sz="1400" i="1"/>
              <a:t>Your records can be requested by the public whether you are doing mini or full reporting</a:t>
            </a:r>
          </a:p>
          <a:p>
            <a:pPr marL="182880" indent="-182880">
              <a:lnSpc>
                <a:spcPct val="150000"/>
              </a:lnSpc>
              <a:buFont typeface="Arial" panose="020B0604020202020204" pitchFamily="34" charset="0"/>
              <a:buChar char="•"/>
            </a:pPr>
            <a:r>
              <a:rPr lang="en-US" sz="1400" i="1"/>
              <a:t>Records requests will come to the email address registered with the PDC</a:t>
            </a:r>
          </a:p>
          <a:p>
            <a:pPr marL="182880" indent="-182880">
              <a:lnSpc>
                <a:spcPct val="150000"/>
              </a:lnSpc>
              <a:buFont typeface="Arial" panose="020B0604020202020204" pitchFamily="34" charset="0"/>
              <a:buChar char="•"/>
            </a:pPr>
            <a:r>
              <a:rPr lang="en-US" sz="1400" i="1"/>
              <a:t>It is something you will want to watch for and be prepared to respond to</a:t>
            </a:r>
          </a:p>
          <a:p>
            <a:pPr marL="182880" indent="-182880">
              <a:lnSpc>
                <a:spcPct val="150000"/>
              </a:lnSpc>
              <a:buFont typeface="Arial" panose="020B0604020202020204" pitchFamily="34" charset="0"/>
              <a:buChar char="•"/>
            </a:pPr>
            <a:r>
              <a:rPr lang="en-US" sz="1400" i="1"/>
              <a:t>Are there any questions about that?</a:t>
            </a:r>
          </a:p>
          <a:p>
            <a:pPr marL="289017" indent="-289017">
              <a:lnSpc>
                <a:spcPct val="150000"/>
              </a:lnSpc>
              <a:buFont typeface="Arial" panose="020B0604020202020204" pitchFamily="34" charset="0"/>
              <a:buChar char="•"/>
            </a:pPr>
            <a:endParaRPr lang="en-US" sz="1400" i="1"/>
          </a:p>
        </p:txBody>
      </p:sp>
      <p:sp>
        <p:nvSpPr>
          <p:cNvPr id="4" name="Slide Number Placeholder 3"/>
          <p:cNvSpPr>
            <a:spLocks noGrp="1"/>
          </p:cNvSpPr>
          <p:nvPr>
            <p:ph type="sldNum" sz="quarter" idx="5"/>
          </p:nvPr>
        </p:nvSpPr>
        <p:spPr/>
        <p:txBody>
          <a:bodyPr/>
          <a:lstStyle/>
          <a:p>
            <a:fld id="{C446AF58-C4A4-48CF-AAC6-817ED3BE6959}" type="slidenum">
              <a:rPr lang="en-US" smtClean="0"/>
              <a:t>17</a:t>
            </a:fld>
            <a:endParaRPr lang="en-US"/>
          </a:p>
        </p:txBody>
      </p:sp>
      <p:sp>
        <p:nvSpPr>
          <p:cNvPr id="5" name="Footer Placeholder 4">
            <a:extLst>
              <a:ext uri="{FF2B5EF4-FFF2-40B4-BE49-F238E27FC236}">
                <a16:creationId xmlns:a16="http://schemas.microsoft.com/office/drawing/2014/main" id="{19B34762-E4EE-2A0E-A9D4-DF1C766F760F}"/>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808353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7" y="4271963"/>
            <a:ext cx="5560060" cy="4074595"/>
          </a:xfrm>
        </p:spPr>
        <p:txBody>
          <a:bodyPr/>
          <a:lstStyle/>
          <a:p>
            <a:pPr marL="289017" indent="-289017">
              <a:lnSpc>
                <a:spcPct val="150000"/>
              </a:lnSpc>
              <a:buFont typeface="Arial" panose="020B0604020202020204" pitchFamily="34" charset="0"/>
              <a:buChar char="•"/>
            </a:pPr>
            <a:r>
              <a:rPr lang="en-US" sz="1400" i="1"/>
              <a:t>If you are doing full reporting, you will need to file the C-3</a:t>
            </a:r>
          </a:p>
          <a:p>
            <a:pPr marL="289017" indent="-289017">
              <a:lnSpc>
                <a:spcPct val="150000"/>
              </a:lnSpc>
              <a:buFont typeface="Arial" panose="020B0604020202020204" pitchFamily="34" charset="0"/>
              <a:buChar char="•"/>
            </a:pPr>
            <a:r>
              <a:rPr lang="en-US" sz="1400" i="1"/>
              <a:t>The C-3 is how you report monetary contributions put into the bank</a:t>
            </a:r>
          </a:p>
          <a:p>
            <a:pPr marL="289017" indent="-289017">
              <a:lnSpc>
                <a:spcPct val="150000"/>
              </a:lnSpc>
              <a:buFont typeface="Arial" panose="020B0604020202020204" pitchFamily="34" charset="0"/>
              <a:buChar char="•"/>
            </a:pPr>
            <a:r>
              <a:rPr lang="en-US" sz="1400" i="1"/>
              <a:t>Money needs to be deposited within 5 days of receiving it</a:t>
            </a:r>
          </a:p>
          <a:p>
            <a:pPr marL="289017" indent="-289017">
              <a:lnSpc>
                <a:spcPct val="150000"/>
              </a:lnSpc>
              <a:buFont typeface="Arial" panose="020B0604020202020204" pitchFamily="34" charset="0"/>
              <a:buChar char="•"/>
            </a:pPr>
            <a:r>
              <a:rPr lang="en-US" sz="1400" i="1"/>
              <a:t>You may choose to file a C-3 for each deposit you make</a:t>
            </a:r>
          </a:p>
          <a:p>
            <a:pPr marL="289017" indent="-289017">
              <a:lnSpc>
                <a:spcPct val="150000"/>
              </a:lnSpc>
              <a:buFont typeface="Arial" panose="020B0604020202020204" pitchFamily="34" charset="0"/>
              <a:buChar char="•"/>
            </a:pPr>
            <a:r>
              <a:rPr lang="en-US" sz="1400" i="1"/>
              <a:t>However, you are also permitted to use one C-3 report for all deposits made on the same day</a:t>
            </a:r>
            <a:endParaRPr lang="en-US" sz="1400" i="1" u="sng"/>
          </a:p>
          <a:p>
            <a:pPr marL="289017" indent="-289017">
              <a:lnSpc>
                <a:spcPct val="150000"/>
              </a:lnSpc>
              <a:buFont typeface="Arial" panose="020B0604020202020204" pitchFamily="34" charset="0"/>
              <a:buChar char="•"/>
            </a:pPr>
            <a:r>
              <a:rPr lang="en-US" sz="1400" i="1"/>
              <a:t>Generally people file a C-3 for </a:t>
            </a:r>
            <a:r>
              <a:rPr lang="en-US" sz="1400" i="1" u="sng"/>
              <a:t>each day they deposit</a:t>
            </a:r>
            <a:endParaRPr lang="en-US" sz="1400" u="sng"/>
          </a:p>
          <a:p>
            <a:pPr marL="289017" indent="-289017">
              <a:lnSpc>
                <a:spcPct val="150000"/>
              </a:lnSpc>
              <a:buFont typeface="Arial" panose="020B0604020202020204" pitchFamily="34" charset="0"/>
              <a:buChar char="•"/>
            </a:pPr>
            <a:r>
              <a:rPr lang="en-US" sz="1400" i="1"/>
              <a:t>The ORCA training demonstrates the C-3</a:t>
            </a:r>
          </a:p>
        </p:txBody>
      </p:sp>
      <p:sp>
        <p:nvSpPr>
          <p:cNvPr id="4" name="Slide Number Placeholder 3"/>
          <p:cNvSpPr>
            <a:spLocks noGrp="1"/>
          </p:cNvSpPr>
          <p:nvPr>
            <p:ph type="sldNum" sz="quarter" idx="5"/>
          </p:nvPr>
        </p:nvSpPr>
        <p:spPr/>
        <p:txBody>
          <a:bodyPr/>
          <a:lstStyle/>
          <a:p>
            <a:fld id="{C446AF58-C4A4-48CF-AAC6-817ED3BE6959}" type="slidenum">
              <a:rPr lang="en-US" smtClean="0"/>
              <a:t>18</a:t>
            </a:fld>
            <a:endParaRPr lang="en-US"/>
          </a:p>
        </p:txBody>
      </p:sp>
      <p:sp>
        <p:nvSpPr>
          <p:cNvPr id="5" name="Footer Placeholder 4">
            <a:extLst>
              <a:ext uri="{FF2B5EF4-FFF2-40B4-BE49-F238E27FC236}">
                <a16:creationId xmlns:a16="http://schemas.microsoft.com/office/drawing/2014/main" id="{60B3F7C6-30A9-CF7D-3E20-2E95AC0DA095}"/>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3111509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849" y="4271685"/>
            <a:ext cx="5711853" cy="4500984"/>
          </a:xfrm>
        </p:spPr>
        <p:txBody>
          <a:bodyPr/>
          <a:lstStyle/>
          <a:p>
            <a:pPr marL="182880" indent="-182880">
              <a:lnSpc>
                <a:spcPct val="150000"/>
              </a:lnSpc>
              <a:buFont typeface="Arial" panose="020B0604020202020204" pitchFamily="34" charset="0"/>
              <a:buChar char="•"/>
            </a:pPr>
            <a:r>
              <a:rPr lang="en-US" sz="1400" i="1"/>
              <a:t>Those doing full reporting will also need to file the C-4</a:t>
            </a:r>
          </a:p>
          <a:p>
            <a:pPr marL="182880" indent="-182880">
              <a:lnSpc>
                <a:spcPct val="150000"/>
              </a:lnSpc>
              <a:buFont typeface="Arial" panose="020B0604020202020204" pitchFamily="34" charset="0"/>
              <a:buChar char="•"/>
            </a:pPr>
            <a:r>
              <a:rPr lang="en-US" sz="1400" i="1"/>
              <a:t>The C-4 summarizes financial activity - both money in and money out, including “in-kind” donations of time, talent, and tangible items, which we’ll go into soon</a:t>
            </a:r>
          </a:p>
          <a:p>
            <a:pPr marL="182880" indent="-182880">
              <a:lnSpc>
                <a:spcPct val="150000"/>
              </a:lnSpc>
              <a:buFont typeface="Arial" panose="020B0604020202020204" pitchFamily="34" charset="0"/>
              <a:buChar char="•"/>
            </a:pPr>
            <a:r>
              <a:rPr lang="en-US" sz="1400" i="1"/>
              <a:t>Parts of the C-4 show expenditures, pledges, and other items</a:t>
            </a:r>
          </a:p>
          <a:p>
            <a:pPr marL="182880" indent="-182880">
              <a:lnSpc>
                <a:spcPct val="150000"/>
              </a:lnSpc>
              <a:buFont typeface="Arial" panose="020B0604020202020204" pitchFamily="34" charset="0"/>
              <a:buChar char="•"/>
            </a:pPr>
            <a:r>
              <a:rPr lang="en-US" sz="1400" i="1"/>
              <a:t>This report will also reflect your campaign’s bank balance</a:t>
            </a:r>
          </a:p>
          <a:p>
            <a:pPr marL="182880" indent="-182880">
              <a:lnSpc>
                <a:spcPct val="150000"/>
              </a:lnSpc>
              <a:buFont typeface="Arial" panose="020B0604020202020204" pitchFamily="34" charset="0"/>
              <a:buChar char="•"/>
            </a:pPr>
            <a:r>
              <a:rPr lang="en-US" sz="1400" i="1"/>
              <a:t>To be clear, the C-4 isn’t electronically connected to your campaign bank account but rather is a summary of what you’ve entered in ORCA</a:t>
            </a:r>
          </a:p>
          <a:p>
            <a:pPr marL="182880" indent="-182880">
              <a:lnSpc>
                <a:spcPct val="150000"/>
              </a:lnSpc>
              <a:buFont typeface="Arial" panose="020B0604020202020204" pitchFamily="34" charset="0"/>
              <a:buChar char="•"/>
            </a:pPr>
            <a:r>
              <a:rPr lang="en-US" sz="1400" i="1"/>
              <a:t>One important part of the C-4 is Line 18 – you might jot that down because Line 18 is important to pay attention to</a:t>
            </a:r>
          </a:p>
          <a:p>
            <a:pPr marL="182880" indent="-182880">
              <a:lnSpc>
                <a:spcPct val="150000"/>
              </a:lnSpc>
              <a:buFont typeface="Arial" panose="020B0604020202020204" pitchFamily="34" charset="0"/>
              <a:buChar char="•"/>
            </a:pPr>
            <a:r>
              <a:rPr lang="en-US" sz="1400" i="1"/>
              <a:t>If Line 18 is a negative number, it means your bank account is overdrawn and you will want to figure out whether that is true or a reporting error</a:t>
            </a:r>
          </a:p>
          <a:p>
            <a:pPr marL="182880" indent="-182880">
              <a:lnSpc>
                <a:spcPct val="150000"/>
              </a:lnSpc>
              <a:buFont typeface="Arial" panose="020B0604020202020204" pitchFamily="34" charset="0"/>
              <a:buChar char="•"/>
            </a:pPr>
            <a:r>
              <a:rPr lang="en-US" sz="1400" i="1"/>
              <a:t>You’ll hear much more about this if you attend ORCA training</a:t>
            </a:r>
          </a:p>
        </p:txBody>
      </p:sp>
      <p:sp>
        <p:nvSpPr>
          <p:cNvPr id="4" name="Slide Number Placeholder 3"/>
          <p:cNvSpPr>
            <a:spLocks noGrp="1"/>
          </p:cNvSpPr>
          <p:nvPr>
            <p:ph type="sldNum" sz="quarter" idx="5"/>
          </p:nvPr>
        </p:nvSpPr>
        <p:spPr/>
        <p:txBody>
          <a:bodyPr/>
          <a:lstStyle/>
          <a:p>
            <a:fld id="{C446AF58-C4A4-48CF-AAC6-817ED3BE6959}" type="slidenum">
              <a:rPr lang="en-US" smtClean="0"/>
              <a:t>19</a:t>
            </a:fld>
            <a:endParaRPr lang="en-US"/>
          </a:p>
        </p:txBody>
      </p:sp>
      <p:sp>
        <p:nvSpPr>
          <p:cNvPr id="5" name="Footer Placeholder 4">
            <a:extLst>
              <a:ext uri="{FF2B5EF4-FFF2-40B4-BE49-F238E27FC236}">
                <a16:creationId xmlns:a16="http://schemas.microsoft.com/office/drawing/2014/main" id="{FE1B2992-B627-7493-45FD-BA2C7D98C255}"/>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2047667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271685"/>
            <a:ext cx="5560060" cy="3636705"/>
          </a:xfrm>
        </p:spPr>
        <p:txBody>
          <a:bodyPr/>
          <a:lstStyle/>
          <a:p>
            <a:pPr defTabSz="924854">
              <a:lnSpc>
                <a:spcPct val="150000"/>
              </a:lnSpc>
              <a:defRPr/>
            </a:pPr>
            <a:r>
              <a:rPr lang="en-US" sz="1400">
                <a:solidFill>
                  <a:prstClr val="black"/>
                </a:solidFill>
                <a:latin typeface="Calibri" panose="020F0502020204030204"/>
              </a:rPr>
              <a:t>Facilitator (or trainer): </a:t>
            </a:r>
          </a:p>
          <a:p>
            <a:pPr marL="182880" indent="-182880" defTabSz="924854">
              <a:lnSpc>
                <a:spcPct val="150000"/>
              </a:lnSpc>
              <a:buFont typeface="Arial" panose="020B0604020202020204" pitchFamily="34" charset="0"/>
              <a:buChar char="•"/>
              <a:defRPr/>
            </a:pPr>
            <a:r>
              <a:rPr lang="en-US" sz="1400">
                <a:solidFill>
                  <a:prstClr val="black"/>
                </a:solidFill>
                <a:latin typeface="Calibri" panose="020F0502020204030204"/>
              </a:rPr>
              <a:t>Welcome guests and introduce self</a:t>
            </a:r>
          </a:p>
          <a:p>
            <a:pPr marL="182880" indent="-182880" defTabSz="924854">
              <a:lnSpc>
                <a:spcPct val="150000"/>
              </a:lnSpc>
              <a:buFont typeface="Arial" panose="020B0604020202020204" pitchFamily="34" charset="0"/>
              <a:buChar char="•"/>
              <a:defRPr/>
            </a:pPr>
            <a:r>
              <a:rPr lang="en-US" sz="1400" i="1">
                <a:solidFill>
                  <a:prstClr val="black"/>
                </a:solidFill>
                <a:latin typeface="Calibri" panose="020F0502020204030204"/>
              </a:rPr>
              <a:t>Before we move into the content of this class, I’ll take us through some foundational items</a:t>
            </a:r>
            <a:endParaRPr lang="en-US"/>
          </a:p>
        </p:txBody>
      </p:sp>
      <p:sp>
        <p:nvSpPr>
          <p:cNvPr id="4" name="Slide Number Placeholder 3"/>
          <p:cNvSpPr>
            <a:spLocks noGrp="1"/>
          </p:cNvSpPr>
          <p:nvPr>
            <p:ph type="sldNum" sz="quarter" idx="5"/>
          </p:nvPr>
        </p:nvSpPr>
        <p:spPr/>
        <p:txBody>
          <a:bodyPr/>
          <a:lstStyle/>
          <a:p>
            <a:fld id="{C446AF58-C4A4-48CF-AAC6-817ED3BE6959}" type="slidenum">
              <a:rPr lang="en-US" smtClean="0"/>
              <a:t>2</a:t>
            </a:fld>
            <a:endParaRPr lang="en-US"/>
          </a:p>
        </p:txBody>
      </p:sp>
      <p:sp>
        <p:nvSpPr>
          <p:cNvPr id="5" name="Footer Placeholder 4">
            <a:extLst>
              <a:ext uri="{FF2B5EF4-FFF2-40B4-BE49-F238E27FC236}">
                <a16:creationId xmlns:a16="http://schemas.microsoft.com/office/drawing/2014/main" id="{12F0C96D-1B3D-EA0C-64EC-1003A11B5541}"/>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2946910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271685"/>
            <a:ext cx="5560060" cy="3027749"/>
          </a:xfrm>
        </p:spPr>
        <p:txBody>
          <a:bodyPr/>
          <a:lstStyle/>
          <a:p>
            <a:pPr marL="288925" indent="-288925">
              <a:lnSpc>
                <a:spcPct val="150000"/>
              </a:lnSpc>
              <a:buFont typeface="Arial" panose="020B0604020202020204" pitchFamily="34" charset="0"/>
              <a:buChar char="•"/>
            </a:pPr>
            <a:r>
              <a:rPr lang="en-US" sz="1400">
                <a:highlight>
                  <a:srgbClr val="00FFFF"/>
                </a:highlight>
              </a:rPr>
              <a:t>Natalie launch Zoom poll on record retention</a:t>
            </a:r>
            <a:endParaRPr lang="en-US"/>
          </a:p>
          <a:p>
            <a:pPr marL="288925" indent="-288925">
              <a:lnSpc>
                <a:spcPct val="150000"/>
              </a:lnSpc>
              <a:buFont typeface="Arial" panose="020B0604020202020204" pitchFamily="34" charset="0"/>
              <a:buChar char="•"/>
            </a:pPr>
            <a:r>
              <a:rPr lang="en-US" sz="1400" i="1"/>
              <a:t>Let’s zero in on contributions</a:t>
            </a:r>
            <a:endParaRPr lang="en-US" sz="1400" i="1">
              <a:ea typeface="Calibri"/>
              <a:cs typeface="Calibri"/>
            </a:endParaRPr>
          </a:p>
          <a:p>
            <a:pPr marL="288925" indent="-288925">
              <a:lnSpc>
                <a:spcPct val="150000"/>
              </a:lnSpc>
              <a:buFont typeface="Arial" panose="020B0604020202020204" pitchFamily="34" charset="0"/>
              <a:buChar char="•"/>
            </a:pPr>
            <a:r>
              <a:rPr lang="en-US" sz="1400" i="1"/>
              <a:t>Today we need to cover quite a few points about contributions, because handling contributions correctly is one of your most important reporting tasks</a:t>
            </a:r>
            <a:endParaRPr lang="en-US" sz="1400" i="1">
              <a:ea typeface="Calibri"/>
              <a:cs typeface="Calibri"/>
            </a:endParaRPr>
          </a:p>
          <a:p>
            <a:pPr marL="288925" indent="-288925">
              <a:lnSpc>
                <a:spcPct val="150000"/>
              </a:lnSpc>
              <a:buFont typeface="Arial" panose="020B0604020202020204" pitchFamily="34" charset="0"/>
              <a:buChar char="•"/>
            </a:pPr>
            <a:r>
              <a:rPr lang="en-US" sz="1400" i="1"/>
              <a:t>However, we won’t cover every possible situation, because there are many intricacies</a:t>
            </a:r>
            <a:endParaRPr lang="en-US" sz="1400" i="1">
              <a:ea typeface="Calibri"/>
              <a:cs typeface="Calibri"/>
            </a:endParaRPr>
          </a:p>
          <a:p>
            <a:pPr marL="288925" indent="-288925">
              <a:lnSpc>
                <a:spcPct val="150000"/>
              </a:lnSpc>
              <a:buFont typeface="Arial" panose="020B0604020202020204" pitchFamily="34" charset="0"/>
              <a:buChar char="•"/>
            </a:pPr>
            <a:r>
              <a:rPr lang="en-US" sz="1400" i="1"/>
              <a:t>We use the term “contributions” broadly to refer not just to money, but to items and services that assist a candidate or committee</a:t>
            </a:r>
            <a:endParaRPr lang="en-US" sz="1400" i="1">
              <a:ea typeface="Calibri"/>
              <a:cs typeface="Calibri"/>
            </a:endParaRPr>
          </a:p>
        </p:txBody>
      </p:sp>
      <p:sp>
        <p:nvSpPr>
          <p:cNvPr id="4" name="Slide Number Placeholder 3"/>
          <p:cNvSpPr>
            <a:spLocks noGrp="1"/>
          </p:cNvSpPr>
          <p:nvPr>
            <p:ph type="sldNum" sz="quarter" idx="5"/>
          </p:nvPr>
        </p:nvSpPr>
        <p:spPr/>
        <p:txBody>
          <a:bodyPr/>
          <a:lstStyle/>
          <a:p>
            <a:fld id="{C446AF58-C4A4-48CF-AAC6-817ED3BE6959}" type="slidenum">
              <a:rPr lang="en-US" smtClean="0"/>
              <a:t>20</a:t>
            </a:fld>
            <a:endParaRPr lang="en-US"/>
          </a:p>
        </p:txBody>
      </p:sp>
      <p:sp>
        <p:nvSpPr>
          <p:cNvPr id="5" name="Footer Placeholder 4">
            <a:extLst>
              <a:ext uri="{FF2B5EF4-FFF2-40B4-BE49-F238E27FC236}">
                <a16:creationId xmlns:a16="http://schemas.microsoft.com/office/drawing/2014/main" id="{301324EA-B0CE-1E07-B62C-4DFA0ACA0B1D}"/>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1285711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849" y="4271685"/>
            <a:ext cx="5910440" cy="4657630"/>
          </a:xfrm>
        </p:spPr>
        <p:txBody>
          <a:bodyPr/>
          <a:lstStyle/>
          <a:p>
            <a:pPr marL="171450" indent="-171450">
              <a:lnSpc>
                <a:spcPct val="150000"/>
              </a:lnSpc>
              <a:buFont typeface="Arial" panose="020B0604020202020204" pitchFamily="34" charset="0"/>
              <a:buChar char="•"/>
            </a:pPr>
            <a:r>
              <a:rPr lang="en-US" i="1" dirty="0"/>
              <a:t>First, </a:t>
            </a:r>
            <a:r>
              <a:rPr lang="en-US" i="1" u="sng" dirty="0"/>
              <a:t>in order to accept contributions</a:t>
            </a:r>
            <a:r>
              <a:rPr lang="en-US" i="1" dirty="0"/>
              <a:t>, candidates must have a separate bank account for the campaign (</a:t>
            </a:r>
            <a:r>
              <a:rPr lang="en-US" i="1" u="sng" dirty="0"/>
              <a:t>you don’t need a separate account if you aren’t accepting money</a:t>
            </a:r>
            <a:r>
              <a:rPr lang="en-US" i="1" dirty="0"/>
              <a:t>)</a:t>
            </a:r>
          </a:p>
          <a:p>
            <a:pPr marL="171450" indent="-171450">
              <a:lnSpc>
                <a:spcPct val="150000"/>
              </a:lnSpc>
              <a:buFont typeface="Arial" panose="020B0604020202020204" pitchFamily="34" charset="0"/>
              <a:buChar char="•"/>
            </a:pPr>
            <a:r>
              <a:rPr lang="en-US" i="1" dirty="0"/>
              <a:t>It is fine for a candidate to be their own treasurer</a:t>
            </a:r>
          </a:p>
          <a:p>
            <a:pPr marL="171450" indent="-171450">
              <a:lnSpc>
                <a:spcPct val="150000"/>
              </a:lnSpc>
              <a:buFont typeface="Arial" panose="020B0604020202020204" pitchFamily="34" charset="0"/>
              <a:buChar char="•"/>
            </a:pPr>
            <a:r>
              <a:rPr lang="en-US" i="1" dirty="0"/>
              <a:t>We’ll be talking about the information that needs to be reported about contributors, but you must also know the rules about anonymous contributions </a:t>
            </a:r>
            <a:r>
              <a:rPr lang="en-US" dirty="0"/>
              <a:t>(</a:t>
            </a:r>
            <a:r>
              <a:rPr lang="en-US" dirty="0">
                <a:highlight>
                  <a:srgbClr val="FFFF00"/>
                </a:highlight>
              </a:rPr>
              <a:t>explain limits on slide</a:t>
            </a:r>
            <a:r>
              <a:rPr lang="en-US" dirty="0"/>
              <a:t>)</a:t>
            </a:r>
          </a:p>
          <a:p>
            <a:pPr marL="171450" indent="-171450">
              <a:lnSpc>
                <a:spcPct val="150000"/>
              </a:lnSpc>
              <a:buFont typeface="Arial" panose="020B0604020202020204" pitchFamily="34" charset="0"/>
              <a:buChar char="•"/>
            </a:pPr>
            <a:r>
              <a:rPr lang="en-US" i="1" dirty="0"/>
              <a:t>You don’t </a:t>
            </a:r>
            <a:r>
              <a:rPr lang="en-US" i="1" u="sng" dirty="0"/>
              <a:t>choose</a:t>
            </a:r>
            <a:r>
              <a:rPr lang="en-US" i="1" dirty="0"/>
              <a:t> to make contributions you receive “anonymous;” they are donations for which you </a:t>
            </a:r>
            <a:r>
              <a:rPr lang="en-US" i="1" u="sng" dirty="0"/>
              <a:t>truly don’t know who the donor is</a:t>
            </a:r>
          </a:p>
          <a:p>
            <a:pPr marL="171450" indent="-171450">
              <a:lnSpc>
                <a:spcPct val="150000"/>
              </a:lnSpc>
              <a:buFont typeface="Arial" panose="020B0604020202020204" pitchFamily="34" charset="0"/>
              <a:buChar char="•"/>
            </a:pPr>
            <a:r>
              <a:rPr lang="en-US" i="1" dirty="0"/>
              <a:t>You also should not </a:t>
            </a:r>
            <a:r>
              <a:rPr lang="en-US" i="1" u="sng" dirty="0"/>
              <a:t>solicit</a:t>
            </a:r>
            <a:r>
              <a:rPr lang="en-US" i="1" dirty="0"/>
              <a:t> anonymous contributions</a:t>
            </a:r>
          </a:p>
          <a:p>
            <a:pPr marL="171450" indent="-171450">
              <a:lnSpc>
                <a:spcPct val="150000"/>
              </a:lnSpc>
              <a:buFont typeface="Arial" panose="020B0604020202020204" pitchFamily="34" charset="0"/>
              <a:buChar char="•"/>
            </a:pPr>
            <a:r>
              <a:rPr lang="en-US" i="1" dirty="0"/>
              <a:t>In fact, when you don’t know a contributor, you need to make an effort to find them and document your efforts</a:t>
            </a:r>
          </a:p>
          <a:p>
            <a:pPr marL="171450" indent="-171450">
              <a:lnSpc>
                <a:spcPct val="150000"/>
              </a:lnSpc>
              <a:buFont typeface="Arial" panose="020B0604020202020204" pitchFamily="34" charset="0"/>
              <a:buChar char="•"/>
            </a:pPr>
            <a:r>
              <a:rPr lang="en-US" b="1" dirty="0">
                <a:solidFill>
                  <a:srgbClr val="FF0000"/>
                </a:solidFill>
              </a:rPr>
              <a:t>Offer example such as finding $100 on the table at a fundraiser and what you would do</a:t>
            </a:r>
          </a:p>
          <a:p>
            <a:pPr marL="171450" indent="-171450">
              <a:lnSpc>
                <a:spcPct val="150000"/>
              </a:lnSpc>
              <a:buFont typeface="Arial" panose="020B0604020202020204" pitchFamily="34" charset="0"/>
              <a:buChar char="•"/>
            </a:pPr>
            <a:r>
              <a:rPr lang="en-US" i="1" dirty="0"/>
              <a:t>If you eventually discover who a donor is, you can always amend a report</a:t>
            </a:r>
          </a:p>
          <a:p>
            <a:pPr marL="171450" indent="-171450">
              <a:lnSpc>
                <a:spcPct val="150000"/>
              </a:lnSpc>
              <a:buFont typeface="Arial" panose="020B0604020202020204" pitchFamily="34" charset="0"/>
              <a:buChar char="•"/>
            </a:pPr>
            <a:r>
              <a:rPr lang="en-US" i="1" dirty="0"/>
              <a:t>What if you exceed your limit of anonymous contributions? If that happens, you</a:t>
            </a:r>
            <a:r>
              <a:rPr lang="en-US" dirty="0"/>
              <a:t> </a:t>
            </a:r>
            <a:r>
              <a:rPr lang="en-US" i="1" dirty="0"/>
              <a:t>will be writing a check to WA State Treasurer in the amount of the overage</a:t>
            </a:r>
          </a:p>
          <a:p>
            <a:pPr marL="171450" indent="-171450">
              <a:lnSpc>
                <a:spcPct val="150000"/>
              </a:lnSpc>
              <a:buFont typeface="Arial" panose="020B0604020202020204" pitchFamily="34" charset="0"/>
              <a:buChar char="•"/>
            </a:pPr>
            <a:r>
              <a:rPr lang="en-US" i="1" dirty="0"/>
              <a:t>Are there any questions about anonymous contributions and the limits on this slide?</a:t>
            </a:r>
          </a:p>
        </p:txBody>
      </p:sp>
      <p:sp>
        <p:nvSpPr>
          <p:cNvPr id="4" name="Slide Number Placeholder 3"/>
          <p:cNvSpPr>
            <a:spLocks noGrp="1"/>
          </p:cNvSpPr>
          <p:nvPr>
            <p:ph type="sldNum" sz="quarter" idx="5"/>
          </p:nvPr>
        </p:nvSpPr>
        <p:spPr/>
        <p:txBody>
          <a:bodyPr/>
          <a:lstStyle/>
          <a:p>
            <a:fld id="{C446AF58-C4A4-48CF-AAC6-817ED3BE6959}" type="slidenum">
              <a:rPr lang="en-US" smtClean="0"/>
              <a:t>21</a:t>
            </a:fld>
            <a:endParaRPr lang="en-US"/>
          </a:p>
        </p:txBody>
      </p:sp>
      <p:sp>
        <p:nvSpPr>
          <p:cNvPr id="5" name="Footer Placeholder 4">
            <a:extLst>
              <a:ext uri="{FF2B5EF4-FFF2-40B4-BE49-F238E27FC236}">
                <a16:creationId xmlns:a16="http://schemas.microsoft.com/office/drawing/2014/main" id="{52C938DC-5269-10DF-EEDD-6B99A3C073A0}"/>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2356743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850" y="4302609"/>
            <a:ext cx="5560060" cy="3636705"/>
          </a:xfrm>
        </p:spPr>
        <p:txBody>
          <a:bodyPr/>
          <a:lstStyle/>
          <a:p>
            <a:pPr marL="171450" indent="-171450">
              <a:lnSpc>
                <a:spcPct val="150000"/>
              </a:lnSpc>
              <a:buFont typeface="Arial" panose="020B0604020202020204" pitchFamily="34" charset="0"/>
              <a:buChar char="•"/>
            </a:pPr>
            <a:r>
              <a:rPr lang="en-US" sz="1400" i="1"/>
              <a:t>Here is something very important to know</a:t>
            </a:r>
          </a:p>
          <a:p>
            <a:pPr marL="171450" indent="-171450">
              <a:lnSpc>
                <a:spcPct val="150000"/>
              </a:lnSpc>
              <a:buFont typeface="Arial" panose="020B0604020202020204" pitchFamily="34" charset="0"/>
              <a:buChar char="•"/>
            </a:pPr>
            <a:r>
              <a:rPr lang="en-US" sz="1400">
                <a:highlight>
                  <a:srgbClr val="FFFF00"/>
                </a:highlight>
              </a:rPr>
              <a:t>Read slide</a:t>
            </a:r>
          </a:p>
          <a:p>
            <a:pPr marL="171450" indent="-171450">
              <a:lnSpc>
                <a:spcPct val="150000"/>
              </a:lnSpc>
              <a:buFont typeface="Arial" panose="020B0604020202020204" pitchFamily="34" charset="0"/>
              <a:buChar char="•"/>
            </a:pPr>
            <a:r>
              <a:rPr lang="en-US" sz="1400" i="1"/>
              <a:t>So, putting out a jar labeled “donations” would not be acceptable</a:t>
            </a:r>
          </a:p>
        </p:txBody>
      </p:sp>
      <p:sp>
        <p:nvSpPr>
          <p:cNvPr id="4" name="Slide Number Placeholder 3"/>
          <p:cNvSpPr>
            <a:spLocks noGrp="1"/>
          </p:cNvSpPr>
          <p:nvPr>
            <p:ph type="sldNum" sz="quarter" idx="5"/>
          </p:nvPr>
        </p:nvSpPr>
        <p:spPr/>
        <p:txBody>
          <a:bodyPr/>
          <a:lstStyle/>
          <a:p>
            <a:fld id="{C446AF58-C4A4-48CF-AAC6-817ED3BE6959}" type="slidenum">
              <a:rPr lang="en-US" smtClean="0"/>
              <a:t>22</a:t>
            </a:fld>
            <a:endParaRPr lang="en-US"/>
          </a:p>
        </p:txBody>
      </p:sp>
      <p:sp>
        <p:nvSpPr>
          <p:cNvPr id="5" name="Footer Placeholder 4">
            <a:extLst>
              <a:ext uri="{FF2B5EF4-FFF2-40B4-BE49-F238E27FC236}">
                <a16:creationId xmlns:a16="http://schemas.microsoft.com/office/drawing/2014/main" id="{2BA3FB7F-1740-7D98-EF73-C56FBA6B4D31}"/>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925302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3860" y="4271963"/>
            <a:ext cx="6187440" cy="4670018"/>
          </a:xfrm>
        </p:spPr>
        <p:txBody>
          <a:bodyPr/>
          <a:lstStyle/>
          <a:p>
            <a:pPr marL="173410" indent="-173410">
              <a:lnSpc>
                <a:spcPct val="150000"/>
              </a:lnSpc>
              <a:buFont typeface="Arial" panose="020B0604020202020204" pitchFamily="34" charset="0"/>
              <a:buChar char="•"/>
            </a:pPr>
            <a:r>
              <a:rPr lang="en-US" sz="1400" i="1" dirty="0"/>
              <a:t>Most contributions will fall into these main categories and this chart shows what the law requires that you report</a:t>
            </a:r>
          </a:p>
          <a:p>
            <a:pPr marL="173410" indent="-173410">
              <a:lnSpc>
                <a:spcPct val="150000"/>
              </a:lnSpc>
              <a:buFont typeface="Arial" panose="020B0604020202020204" pitchFamily="34" charset="0"/>
              <a:buChar char="•"/>
            </a:pPr>
            <a:r>
              <a:rPr lang="en-US" sz="1400" dirty="0">
                <a:highlight>
                  <a:srgbClr val="FFFF00"/>
                </a:highlight>
              </a:rPr>
              <a:t>Talk through chart </a:t>
            </a:r>
            <a:r>
              <a:rPr lang="en-US" sz="1400" dirty="0"/>
              <a:t>and be sure to:</a:t>
            </a:r>
          </a:p>
          <a:p>
            <a:pPr marL="630610" lvl="1" indent="-173410">
              <a:lnSpc>
                <a:spcPct val="150000"/>
              </a:lnSpc>
              <a:buFont typeface="Arial" panose="020B0604020202020204" pitchFamily="34" charset="0"/>
              <a:buChar char="•"/>
            </a:pPr>
            <a:r>
              <a:rPr lang="en-US" sz="1400" dirty="0"/>
              <a:t>Make it clear the $100 and $250 are the total from the person, across campaign (aggregate, not one contribution)</a:t>
            </a:r>
          </a:p>
          <a:p>
            <a:pPr marL="630610" lvl="1" indent="-173410">
              <a:lnSpc>
                <a:spcPct val="150000"/>
              </a:lnSpc>
              <a:buFont typeface="Arial" panose="020B0604020202020204" pitchFamily="34" charset="0"/>
              <a:buChar char="•"/>
            </a:pPr>
            <a:r>
              <a:rPr lang="en-US" sz="1400" dirty="0"/>
              <a:t>Offer </a:t>
            </a:r>
            <a:r>
              <a:rPr lang="en-US" sz="1400" b="1" dirty="0">
                <a:solidFill>
                  <a:srgbClr val="FF0000"/>
                </a:solidFill>
              </a:rPr>
              <a:t>examples of, in-kind contributions: donated office space free or reduced cost printing, office supplies</a:t>
            </a:r>
          </a:p>
          <a:p>
            <a:pPr marL="630610" lvl="1" indent="-173410">
              <a:lnSpc>
                <a:spcPct val="150000"/>
              </a:lnSpc>
              <a:buFont typeface="Arial" panose="020B0604020202020204" pitchFamily="34" charset="0"/>
              <a:buChar char="•"/>
            </a:pPr>
            <a:r>
              <a:rPr lang="en-US" sz="1400" dirty="0"/>
              <a:t>Very common mistake: reporting in-kind contributions as monetary </a:t>
            </a:r>
          </a:p>
          <a:p>
            <a:pPr marL="630610" lvl="1" indent="-173410">
              <a:lnSpc>
                <a:spcPct val="150000"/>
              </a:lnSpc>
              <a:buFont typeface="Arial" panose="020B0604020202020204" pitchFamily="34" charset="0"/>
              <a:buChar char="•"/>
            </a:pPr>
            <a:r>
              <a:rPr lang="en-US" sz="1400" dirty="0"/>
              <a:t>Another common mistake: neglecting to gather the employer information</a:t>
            </a:r>
          </a:p>
          <a:p>
            <a:endParaRPr lang="en-US" sz="1400" b="1" dirty="0"/>
          </a:p>
          <a:p>
            <a:r>
              <a:rPr lang="en-US" sz="1400" b="1" dirty="0"/>
              <a:t>IN CASE SOMEONE ASKS:</a:t>
            </a:r>
          </a:p>
          <a:p>
            <a:r>
              <a:rPr lang="en-US" sz="1400" dirty="0"/>
              <a:t>2024 guidance on reporting employer: </a:t>
            </a:r>
          </a:p>
          <a:p>
            <a:pPr marL="285750" indent="-285750">
              <a:buFont typeface="Arial" panose="020B0604020202020204" pitchFamily="34" charset="0"/>
              <a:buChar char="•"/>
            </a:pPr>
            <a:r>
              <a:rPr lang="en-US" sz="1400" b="1" dirty="0"/>
              <a:t>Multiple employers </a:t>
            </a:r>
            <a:r>
              <a:rPr lang="en-US" sz="1400" dirty="0"/>
              <a:t>- ask the contributor which employer or occupation represents the largest share of their income</a:t>
            </a:r>
          </a:p>
          <a:p>
            <a:pPr marL="285750" indent="-285750">
              <a:buFont typeface="Arial" panose="020B0604020202020204" pitchFamily="34" charset="0"/>
              <a:buChar char="•"/>
            </a:pPr>
            <a:r>
              <a:rPr lang="en-US" sz="1400" b="1" dirty="0"/>
              <a:t>Location unclear </a:t>
            </a:r>
            <a:r>
              <a:rPr lang="en-US" sz="1400" dirty="0"/>
              <a:t>- report the location of the office where they work, the office where they would report if needed, in the case of teleworkers, or if they have no duty station, the company’s HQ</a:t>
            </a:r>
          </a:p>
          <a:p>
            <a:pPr marL="285750" indent="-285750">
              <a:buFont typeface="Arial" panose="020B0604020202020204" pitchFamily="34" charset="0"/>
              <a:buChar char="•"/>
            </a:pPr>
            <a:r>
              <a:rPr lang="en-US" sz="1400" b="1" dirty="0"/>
              <a:t>Unable to get info </a:t>
            </a:r>
            <a:r>
              <a:rPr lang="en-US" sz="1400" dirty="0"/>
              <a:t>- campaigns are advised to return the contribution</a:t>
            </a:r>
          </a:p>
        </p:txBody>
      </p:sp>
      <p:sp>
        <p:nvSpPr>
          <p:cNvPr id="4" name="Slide Number Placeholder 3"/>
          <p:cNvSpPr>
            <a:spLocks noGrp="1"/>
          </p:cNvSpPr>
          <p:nvPr>
            <p:ph type="sldNum" sz="quarter" idx="5"/>
          </p:nvPr>
        </p:nvSpPr>
        <p:spPr/>
        <p:txBody>
          <a:bodyPr/>
          <a:lstStyle/>
          <a:p>
            <a:fld id="{C446AF58-C4A4-48CF-AAC6-817ED3BE6959}" type="slidenum">
              <a:rPr lang="en-US" smtClean="0"/>
              <a:t>23</a:t>
            </a:fld>
            <a:endParaRPr lang="en-US"/>
          </a:p>
        </p:txBody>
      </p:sp>
      <p:sp>
        <p:nvSpPr>
          <p:cNvPr id="5" name="Footer Placeholder 4">
            <a:extLst>
              <a:ext uri="{FF2B5EF4-FFF2-40B4-BE49-F238E27FC236}">
                <a16:creationId xmlns:a16="http://schemas.microsoft.com/office/drawing/2014/main" id="{9E6DF4BF-AF24-B9E8-2B23-4A55638C2F0C}"/>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29983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7" y="4271963"/>
            <a:ext cx="5560060" cy="3636705"/>
          </a:xfrm>
        </p:spPr>
        <p:txBody>
          <a:bodyPr/>
          <a:lstStyle/>
          <a:p>
            <a:pPr marL="285750" indent="-285750">
              <a:lnSpc>
                <a:spcPct val="150000"/>
              </a:lnSpc>
              <a:buFont typeface="Arial" panose="020B0604020202020204" pitchFamily="34" charset="0"/>
              <a:buChar char="•"/>
            </a:pPr>
            <a:r>
              <a:rPr lang="en-US" sz="1400" i="1"/>
              <a:t>A candidate or committee occasionally receives money not considered a contribution for reporting purposes; these items don’t count toward contribution limits</a:t>
            </a:r>
          </a:p>
          <a:p>
            <a:pPr marL="285750" indent="-285750">
              <a:lnSpc>
                <a:spcPct val="150000"/>
              </a:lnSpc>
              <a:buFont typeface="Arial" panose="020B0604020202020204" pitchFamily="34" charset="0"/>
              <a:buChar char="•"/>
            </a:pPr>
            <a:r>
              <a:rPr lang="en-US" sz="1400" i="1"/>
              <a:t>Details about this are </a:t>
            </a:r>
            <a:r>
              <a:rPr lang="en-US" sz="1400" b="1" i="1">
                <a:solidFill>
                  <a:srgbClr val="0070C0"/>
                </a:solidFill>
              </a:rPr>
              <a:t>linked in your class email</a:t>
            </a:r>
          </a:p>
          <a:p>
            <a:pPr marL="285750" indent="-285750">
              <a:lnSpc>
                <a:spcPct val="150000"/>
              </a:lnSpc>
              <a:buFont typeface="Arial" panose="020B0604020202020204" pitchFamily="34" charset="0"/>
              <a:buChar char="•"/>
            </a:pPr>
            <a:r>
              <a:rPr lang="en-US" sz="1400" i="1"/>
              <a:t>These include</a:t>
            </a:r>
            <a:r>
              <a:rPr lang="en-US" sz="1400"/>
              <a:t>…(</a:t>
            </a:r>
            <a:r>
              <a:rPr lang="en-US" sz="1400">
                <a:highlight>
                  <a:srgbClr val="FFFF00"/>
                </a:highlight>
              </a:rPr>
              <a:t>talk through this slide </a:t>
            </a:r>
            <a:r>
              <a:rPr lang="en-US" sz="1400" u="sng">
                <a:highlight>
                  <a:srgbClr val="FFFF00"/>
                </a:highlight>
              </a:rPr>
              <a:t>and</a:t>
            </a:r>
            <a:r>
              <a:rPr lang="en-US" sz="1400">
                <a:highlight>
                  <a:srgbClr val="FFFF00"/>
                </a:highlight>
              </a:rPr>
              <a:t> next slide</a:t>
            </a:r>
            <a:r>
              <a:rPr lang="en-US" sz="1400"/>
              <a:t>)</a:t>
            </a:r>
          </a:p>
          <a:p>
            <a:pPr marL="742950" lvl="1" indent="-285750">
              <a:lnSpc>
                <a:spcPct val="150000"/>
              </a:lnSpc>
              <a:buFont typeface="Arial" panose="020B0604020202020204" pitchFamily="34" charset="0"/>
              <a:buChar char="•"/>
            </a:pPr>
            <a:r>
              <a:rPr lang="en-US" sz="1400"/>
              <a:t>Note that contributions returned within 10 </a:t>
            </a:r>
            <a:r>
              <a:rPr lang="en-US" sz="1400" b="1"/>
              <a:t>BUSINESS</a:t>
            </a:r>
            <a:r>
              <a:rPr lang="en-US" sz="1400"/>
              <a:t> days are not reported as contributions</a:t>
            </a:r>
          </a:p>
        </p:txBody>
      </p:sp>
      <p:sp>
        <p:nvSpPr>
          <p:cNvPr id="4" name="Slide Number Placeholder 3"/>
          <p:cNvSpPr>
            <a:spLocks noGrp="1"/>
          </p:cNvSpPr>
          <p:nvPr>
            <p:ph type="sldNum" sz="quarter" idx="5"/>
          </p:nvPr>
        </p:nvSpPr>
        <p:spPr/>
        <p:txBody>
          <a:bodyPr/>
          <a:lstStyle/>
          <a:p>
            <a:fld id="{C446AF58-C4A4-48CF-AAC6-817ED3BE6959}" type="slidenum">
              <a:rPr lang="en-US" smtClean="0"/>
              <a:t>24</a:t>
            </a:fld>
            <a:endParaRPr lang="en-US"/>
          </a:p>
        </p:txBody>
      </p:sp>
      <p:sp>
        <p:nvSpPr>
          <p:cNvPr id="5" name="Footer Placeholder 4">
            <a:extLst>
              <a:ext uri="{FF2B5EF4-FFF2-40B4-BE49-F238E27FC236}">
                <a16:creationId xmlns:a16="http://schemas.microsoft.com/office/drawing/2014/main" id="{EB217046-9F48-9ABC-50AE-D9849D7B74CE}"/>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1659192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850" y="4271963"/>
            <a:ext cx="5540375" cy="4679532"/>
          </a:xfrm>
        </p:spPr>
        <p:txBody>
          <a:bodyPr/>
          <a:lstStyle/>
          <a:p>
            <a:pPr marL="285750" indent="-182880">
              <a:lnSpc>
                <a:spcPct val="150000"/>
              </a:lnSpc>
              <a:buFont typeface="Arial" panose="020B0604020202020204" pitchFamily="34" charset="0"/>
              <a:buChar char="•"/>
            </a:pPr>
            <a:r>
              <a:rPr lang="en-US" sz="1400">
                <a:highlight>
                  <a:srgbClr val="FFFF00"/>
                </a:highlight>
              </a:rPr>
              <a:t>Talk through this slide</a:t>
            </a:r>
            <a:r>
              <a:rPr lang="en-US" sz="1400"/>
              <a:t>, being sure to:</a:t>
            </a:r>
          </a:p>
          <a:p>
            <a:pPr marL="845820" lvl="1" indent="-285750">
              <a:lnSpc>
                <a:spcPct val="150000"/>
              </a:lnSpc>
              <a:buFont typeface="Courier New" panose="02070309020205020404" pitchFamily="49" charset="0"/>
              <a:buChar char="o"/>
            </a:pPr>
            <a:r>
              <a:rPr lang="en-US" sz="1400"/>
              <a:t>Offer </a:t>
            </a:r>
            <a:r>
              <a:rPr lang="en-US" sz="1400" b="1">
                <a:solidFill>
                  <a:srgbClr val="FF0000"/>
                </a:solidFill>
              </a:rPr>
              <a:t>examples of </a:t>
            </a:r>
            <a:r>
              <a:rPr lang="en-US" sz="1400" b="1" u="sng">
                <a:solidFill>
                  <a:srgbClr val="FF0000"/>
                </a:solidFill>
              </a:rPr>
              <a:t>home hospitality</a:t>
            </a:r>
            <a:r>
              <a:rPr lang="en-US" sz="1400" b="1">
                <a:solidFill>
                  <a:srgbClr val="FF0000"/>
                </a:solidFill>
              </a:rPr>
              <a:t> </a:t>
            </a:r>
            <a:r>
              <a:rPr lang="en-US" sz="1400"/>
              <a:t>such as: coffee hours, cocktail parties, wine and cheese parties, where purpose is to meet a candidate or organize a campaign and where no fee is charged, or contributions expected</a:t>
            </a:r>
          </a:p>
          <a:p>
            <a:pPr marL="285750" indent="-182880">
              <a:lnSpc>
                <a:spcPct val="150000"/>
              </a:lnSpc>
              <a:buFont typeface="Arial" panose="020B0604020202020204" pitchFamily="34" charset="0"/>
              <a:buChar char="•"/>
            </a:pPr>
            <a:r>
              <a:rPr lang="en-US" sz="1400" i="1"/>
              <a:t>There are some other specifics on our website you will want to check out which will become ingrained as you get used to reporting</a:t>
            </a:r>
          </a:p>
          <a:p>
            <a:pPr>
              <a:lnSpc>
                <a:spcPct val="150000"/>
              </a:lnSpc>
            </a:pPr>
            <a:endParaRPr lang="en-US"/>
          </a:p>
          <a:p>
            <a:pPr>
              <a:lnSpc>
                <a:spcPct val="150000"/>
              </a:lnSpc>
            </a:pPr>
            <a:endParaRPr lang="en-US"/>
          </a:p>
          <a:p>
            <a:pPr>
              <a:lnSpc>
                <a:spcPct val="150000"/>
              </a:lnSpc>
            </a:pPr>
            <a:r>
              <a:rPr lang="en-US" b="1"/>
              <a:t>IN CASE SOMEONE ASKS:</a:t>
            </a:r>
          </a:p>
          <a:p>
            <a:pPr marL="285750" indent="-285750">
              <a:lnSpc>
                <a:spcPct val="150000"/>
              </a:lnSpc>
              <a:buFont typeface="Arial" panose="020B0604020202020204" pitchFamily="34" charset="0"/>
              <a:buChar char="•"/>
            </a:pPr>
            <a:r>
              <a:rPr lang="en-US"/>
              <a:t>Home hospitality event must have no solicitation of money, including distribution of envelopes, and no acceptance of money. If funds are raised, they are contributions now and money spent for the event is an in-kind contribution. </a:t>
            </a:r>
            <a:endParaRPr lang="en-US">
              <a:solidFill>
                <a:srgbClr val="FF0000"/>
              </a:solidFill>
            </a:endParaRPr>
          </a:p>
        </p:txBody>
      </p:sp>
      <p:sp>
        <p:nvSpPr>
          <p:cNvPr id="4" name="Slide Number Placeholder 3"/>
          <p:cNvSpPr>
            <a:spLocks noGrp="1"/>
          </p:cNvSpPr>
          <p:nvPr>
            <p:ph type="sldNum" sz="quarter" idx="5"/>
          </p:nvPr>
        </p:nvSpPr>
        <p:spPr/>
        <p:txBody>
          <a:bodyPr/>
          <a:lstStyle/>
          <a:p>
            <a:fld id="{C446AF58-C4A4-48CF-AAC6-817ED3BE6959}" type="slidenum">
              <a:rPr lang="en-US" smtClean="0"/>
              <a:t>25</a:t>
            </a:fld>
            <a:endParaRPr lang="en-US"/>
          </a:p>
        </p:txBody>
      </p:sp>
      <p:sp>
        <p:nvSpPr>
          <p:cNvPr id="5" name="Footer Placeholder 4">
            <a:extLst>
              <a:ext uri="{FF2B5EF4-FFF2-40B4-BE49-F238E27FC236}">
                <a16:creationId xmlns:a16="http://schemas.microsoft.com/office/drawing/2014/main" id="{0955BDD1-80C0-2D8B-A070-A70A8732B64D}"/>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1714736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0932" y="4271683"/>
            <a:ext cx="5899868" cy="4691563"/>
          </a:xfrm>
        </p:spPr>
        <p:txBody>
          <a:bodyPr lIns="0" tIns="0" rIns="0" bIns="0"/>
          <a:lstStyle/>
          <a:p>
            <a:pPr marL="182880" indent="-182880">
              <a:lnSpc>
                <a:spcPct val="150000"/>
              </a:lnSpc>
              <a:buFont typeface="Arial" panose="020B0604020202020204" pitchFamily="34" charset="0"/>
              <a:buChar char="•"/>
            </a:pPr>
            <a:r>
              <a:rPr lang="en-US" i="1"/>
              <a:t>For most races, there are contribution limits</a:t>
            </a:r>
          </a:p>
          <a:p>
            <a:pPr marL="182880" indent="-182880">
              <a:lnSpc>
                <a:spcPct val="150000"/>
              </a:lnSpc>
              <a:buFont typeface="Arial" panose="020B0604020202020204" pitchFamily="34" charset="0"/>
              <a:buChar char="•"/>
            </a:pPr>
            <a:r>
              <a:rPr lang="en-US" i="1"/>
              <a:t>In your class email, there is </a:t>
            </a:r>
            <a:r>
              <a:rPr lang="en-US" b="1" i="1">
                <a:solidFill>
                  <a:srgbClr val="0070C0"/>
                </a:solidFill>
              </a:rPr>
              <a:t>a link to a printer-friendly chart </a:t>
            </a:r>
            <a:r>
              <a:rPr lang="en-US" i="1"/>
              <a:t>of those limits </a:t>
            </a:r>
            <a:endParaRPr lang="en-US" i="1">
              <a:ea typeface="Calibri"/>
              <a:cs typeface="Calibri"/>
            </a:endParaRPr>
          </a:p>
          <a:p>
            <a:pPr marL="182880" indent="-182880">
              <a:lnSpc>
                <a:spcPct val="150000"/>
              </a:lnSpc>
              <a:buFont typeface="Arial" panose="020B0604020202020204" pitchFamily="34" charset="0"/>
              <a:buChar char="•"/>
            </a:pPr>
            <a:r>
              <a:rPr lang="en-US" i="1"/>
              <a:t>You can read the amounts on the chart, so I won’t go over them now</a:t>
            </a:r>
            <a:endParaRPr lang="en-US" i="1">
              <a:ea typeface="Calibri"/>
              <a:cs typeface="Calibri"/>
            </a:endParaRPr>
          </a:p>
          <a:p>
            <a:pPr marL="182880" indent="-182880">
              <a:lnSpc>
                <a:spcPct val="150000"/>
              </a:lnSpc>
              <a:buFont typeface="Arial" panose="020B0604020202020204" pitchFamily="34" charset="0"/>
              <a:buChar char="•"/>
            </a:pPr>
            <a:r>
              <a:rPr lang="en-US" i="1"/>
              <a:t>I will tell you that limits changed in 2023</a:t>
            </a:r>
            <a:r>
              <a:rPr lang="en-US"/>
              <a:t> </a:t>
            </a:r>
            <a:r>
              <a:rPr lang="en-US" i="1"/>
              <a:t>to reflect inflation</a:t>
            </a:r>
            <a:endParaRPr lang="en-US" i="1">
              <a:ea typeface="Calibri"/>
              <a:cs typeface="Calibri"/>
            </a:endParaRPr>
          </a:p>
          <a:p>
            <a:pPr marL="182880" indent="-182880">
              <a:lnSpc>
                <a:spcPct val="150000"/>
              </a:lnSpc>
              <a:buFont typeface="Arial" panose="020B0604020202020204" pitchFamily="34" charset="0"/>
              <a:buChar char="•"/>
            </a:pPr>
            <a:r>
              <a:rPr lang="en-US" i="1"/>
              <a:t>Contribution limits on your chart are </a:t>
            </a:r>
            <a:r>
              <a:rPr lang="en-US" i="1" u="sng"/>
              <a:t>per election</a:t>
            </a:r>
            <a:r>
              <a:rPr lang="en-US" i="1"/>
              <a:t>, meaning for each ballot you are on (the primary and the general)</a:t>
            </a:r>
            <a:endParaRPr lang="en-US" i="1">
              <a:ea typeface="Calibri"/>
              <a:cs typeface="Calibri"/>
            </a:endParaRPr>
          </a:p>
          <a:p>
            <a:pPr marL="182880" indent="-182880">
              <a:lnSpc>
                <a:spcPct val="150000"/>
              </a:lnSpc>
              <a:buFont typeface="Arial" panose="020B0604020202020204" pitchFamily="34" charset="0"/>
              <a:buChar char="•"/>
            </a:pPr>
            <a:r>
              <a:rPr lang="en-US" i="1"/>
              <a:t>If a candidate makes it through the primary and goes on to the general, they may spend the surplus primary money on the general election. If a candidate gets a contribution for the general, before the primary election, and they’re on the primary ballot, they may not spend that money for the general until after the primary. </a:t>
            </a:r>
            <a:endParaRPr lang="en-US" i="1">
              <a:ea typeface="Calibri"/>
              <a:cs typeface="Calibri"/>
            </a:endParaRPr>
          </a:p>
          <a:p>
            <a:pPr marL="182880" indent="-182880">
              <a:lnSpc>
                <a:spcPct val="150000"/>
              </a:lnSpc>
              <a:buFont typeface="Arial" panose="020B0604020202020204" pitchFamily="34" charset="0"/>
              <a:buChar char="•"/>
            </a:pPr>
            <a:r>
              <a:rPr lang="en-US" i="1"/>
              <a:t>Likewise, a candidate cannot receive money for the primary after the primary election, unless they lost the primary and have debt, in which case people can donate toward your debt for up to 30 days</a:t>
            </a:r>
            <a:endParaRPr lang="en-US" i="1">
              <a:ea typeface="Calibri"/>
              <a:cs typeface="Calibri"/>
            </a:endParaRPr>
          </a:p>
          <a:p>
            <a:pPr marL="182880" marR="0" lvl="0" indent="-18288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b="0" i="1" u="none" strike="noStrike" kern="1200" cap="none" spc="0" normalizeH="0" baseline="0" noProof="0">
                <a:ln>
                  <a:noFill/>
                </a:ln>
                <a:solidFill>
                  <a:prstClr val="black"/>
                </a:solidFill>
                <a:effectLst/>
                <a:uLnTx/>
                <a:uFillTx/>
                <a:latin typeface="Calibri" panose="020F0502020204030204"/>
                <a:ea typeface="+mn-ea"/>
                <a:cs typeface="+mn-cs"/>
              </a:rPr>
              <a:t>Next, when determining contribution limits, it’s important to correctly track two-party check donations: if you receive a contribution written on a two-party check, you should record the contribution as split equally between both parties on the check, unless they instruct differently</a:t>
            </a:r>
            <a:endParaRPr lang="en-US" b="0" i="1" u="none" strike="noStrike" kern="1200" cap="none" spc="0" normalizeH="0" baseline="0" noProof="0">
              <a:ln>
                <a:noFill/>
              </a:ln>
              <a:solidFill>
                <a:prstClr val="black"/>
              </a:solidFill>
              <a:effectLst/>
              <a:uLnTx/>
              <a:uFillTx/>
              <a:latin typeface="Calibri" panose="020F0502020204030204"/>
              <a:ea typeface="Calibri"/>
              <a:cs typeface="Calibri"/>
            </a:endParaRPr>
          </a:p>
          <a:p>
            <a:pPr marL="182880" marR="0" lvl="0" indent="-18288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a:ln>
                  <a:noFill/>
                </a:ln>
                <a:solidFill>
                  <a:srgbClr val="FF0000"/>
                </a:solidFill>
                <a:effectLst/>
                <a:uLnTx/>
                <a:uFillTx/>
                <a:latin typeface="Calibri" panose="020F0502020204030204"/>
                <a:ea typeface="+mn-ea"/>
                <a:cs typeface="+mn-cs"/>
              </a:rPr>
              <a:t>For example,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in the case of a $100 check drawn on the account of John and Mary Smith, attribute $50 to John and $50 to Mary</a:t>
            </a:r>
            <a:endParaRPr lang="en-US" sz="1200" b="0" i="1" u="none" strike="noStrike" kern="1200" cap="none" spc="0" normalizeH="0" baseline="0" noProof="0">
              <a:ln>
                <a:noFill/>
              </a:ln>
              <a:solidFill>
                <a:prstClr val="black"/>
              </a:solidFill>
              <a:effectLst/>
              <a:uLnTx/>
              <a:uFillTx/>
              <a:latin typeface="Calibri" panose="020F0502020204030204"/>
              <a:ea typeface="Calibri"/>
              <a:cs typeface="Calibri"/>
            </a:endParaRPr>
          </a:p>
          <a:p>
            <a:pPr marL="182880" marR="0" lvl="0" indent="-18288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You split that donation, even if only one person signed the check, unless they specify otherwise</a:t>
            </a:r>
            <a:endParaRPr lang="en-US" sz="1200" b="0" i="1" u="none" strike="noStrike" kern="1200" cap="none" spc="0" normalizeH="0" baseline="0" noProof="0">
              <a:ln>
                <a:noFill/>
              </a:ln>
              <a:solidFill>
                <a:prstClr val="black"/>
              </a:solidFill>
              <a:effectLst/>
              <a:uLnTx/>
              <a:uFillTx/>
              <a:latin typeface="Calibri" panose="020F0502020204030204"/>
              <a:ea typeface="Calibri"/>
              <a:cs typeface="Calibri"/>
            </a:endParaRPr>
          </a:p>
          <a:p>
            <a:pPr marL="182880" marR="0" lvl="0" indent="-18288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Finally, there is a general restriction that says that no 1 contributor may make a “last minute contribution” of more than $7,500 to a campaign and that includes a candidate contributing to themselves</a:t>
            </a:r>
            <a:endParaRPr lang="en-US" sz="1200" b="0" i="1" u="none" strike="noStrike" kern="1200" cap="none" spc="0" normalizeH="0" baseline="0" noProof="0">
              <a:ln>
                <a:noFill/>
              </a:ln>
              <a:solidFill>
                <a:prstClr val="black"/>
              </a:solidFill>
              <a:effectLst/>
              <a:uLnTx/>
              <a:uFillTx/>
              <a:latin typeface="Calibri" panose="020F0502020204030204"/>
              <a:ea typeface="Calibri"/>
              <a:cs typeface="Calibri"/>
            </a:endParaRPr>
          </a:p>
          <a:p>
            <a:pPr marL="182880" marR="0" lvl="0" indent="-18288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This restriction applies to most offices, </a:t>
            </a:r>
            <a:r>
              <a:rPr kumimoji="0" lang="en-US" sz="1200" b="0" i="1" u="sng" strike="noStrike" kern="1200" cap="none" spc="0" normalizeH="0" baseline="0" noProof="0">
                <a:ln>
                  <a:noFill/>
                </a:ln>
                <a:solidFill>
                  <a:prstClr val="black"/>
                </a:solidFill>
                <a:effectLst/>
                <a:uLnTx/>
                <a:uFillTx/>
                <a:latin typeface="Calibri" panose="020F0502020204030204"/>
                <a:ea typeface="+mn-ea"/>
                <a:cs typeface="+mn-cs"/>
              </a:rPr>
              <a:t>but not statewide offices</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(if asked, statewide office is $75,000)</a:t>
            </a:r>
            <a:endParaRPr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182880" marR="0" lvl="0" indent="-18288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“Last minute” refers to the 21 days before the general election</a:t>
            </a:r>
            <a:endParaRPr lang="en-US" sz="1200" b="0" i="1" u="none" strike="noStrike" kern="1200" cap="none" spc="0" normalizeH="0" baseline="0" noProof="0">
              <a:ln>
                <a:noFill/>
              </a:ln>
              <a:solidFill>
                <a:prstClr val="black"/>
              </a:solidFill>
              <a:effectLst/>
              <a:uLnTx/>
              <a:uFillTx/>
              <a:latin typeface="Calibri" panose="020F0502020204030204"/>
              <a:ea typeface="Calibri"/>
              <a:cs typeface="Calibri"/>
            </a:endParaRPr>
          </a:p>
          <a:p>
            <a:pPr marL="294244" marR="0" lvl="0" indent="-289017"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IN CASE SOMEONE ASKS:</a:t>
            </a:r>
            <a:endParaRPr lang="en-US" sz="12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173355" marR="0" lvl="0" indent="-173355"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Port commissioner limits used to apply to only large districts; no longer</a:t>
            </a:r>
            <a:endParaRPr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173355" marR="0" lvl="0" indent="-173355"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General election money can’t be spent until after primary.  If you don’t go to the general, all contributions attributed to the general election must be returned, regardless of debt level.</a:t>
            </a:r>
            <a:endParaRPr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182880" marR="0" lvl="0" indent="-18288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b="0" i="1" u="none" strike="noStrike" kern="1200" cap="none" spc="0" normalizeH="0" baseline="0" noProof="0">
              <a:ln>
                <a:noFill/>
              </a:ln>
              <a:solidFill>
                <a:prstClr val="black"/>
              </a:solidFill>
              <a:effectLst/>
              <a:uLnTx/>
              <a:uFillTx/>
              <a:latin typeface="Calibri" panose="020F0502020204030204"/>
              <a:ea typeface="+mn-ea"/>
              <a:cs typeface="+mn-cs"/>
            </a:endParaRPr>
          </a:p>
          <a:p>
            <a:pPr marL="182880" marR="0" lvl="0" indent="-18288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i="1"/>
          </a:p>
          <a:p>
            <a:pPr marL="289017" indent="-289017">
              <a:lnSpc>
                <a:spcPct val="150000"/>
              </a:lnSpc>
              <a:buFont typeface="Arial" panose="020B0604020202020204" pitchFamily="34" charset="0"/>
              <a:buChar char="•"/>
            </a:pPr>
            <a:endParaRPr lang="en-US" sz="1400"/>
          </a:p>
          <a:p>
            <a:pPr marL="289017" indent="-289017">
              <a:lnSpc>
                <a:spcPct val="150000"/>
              </a:lnSpc>
              <a:buFont typeface="Arial" panose="020B0604020202020204" pitchFamily="34" charset="0"/>
              <a:buChar char="•"/>
            </a:pPr>
            <a:endParaRPr lang="en-US" sz="1400"/>
          </a:p>
          <a:p>
            <a:pPr marL="289017" indent="-289017">
              <a:buFont typeface="Arial" panose="020B0604020202020204" pitchFamily="34" charset="0"/>
              <a:buChar char="•"/>
            </a:pPr>
            <a:endParaRPr lang="en-US" sz="1400"/>
          </a:p>
          <a:p>
            <a:endParaRPr lang="en-US" sz="1400"/>
          </a:p>
          <a:p>
            <a:pPr marL="173410" indent="-173410">
              <a:buFont typeface="Arial" panose="020B0604020202020204" pitchFamily="34" charset="0"/>
              <a:buChar char="•"/>
            </a:pPr>
            <a:endParaRPr lang="en-US" altLang="en-US"/>
          </a:p>
          <a:p>
            <a:pPr marL="173410" indent="-17341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C446AF58-C4A4-48CF-AAC6-817ED3BE6959}" type="slidenum">
              <a:rPr lang="en-US" smtClean="0"/>
              <a:t>26</a:t>
            </a:fld>
            <a:endParaRPr lang="en-US"/>
          </a:p>
        </p:txBody>
      </p:sp>
    </p:spTree>
    <p:extLst>
      <p:ext uri="{BB962C8B-B14F-4D97-AF65-F5344CB8AC3E}">
        <p14:creationId xmlns:p14="http://schemas.microsoft.com/office/powerpoint/2010/main" val="13846329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849" y="4289990"/>
            <a:ext cx="5730163" cy="4631373"/>
          </a:xfrm>
        </p:spPr>
        <p:txBody>
          <a:bodyPr lIns="0" tIns="0" rIns="0" bIns="0"/>
          <a:lstStyle/>
          <a:p>
            <a:pPr marL="182880" indent="-182880">
              <a:lnSpc>
                <a:spcPct val="150000"/>
              </a:lnSpc>
              <a:buFont typeface="Arial" panose="020B0604020202020204" pitchFamily="34" charset="0"/>
              <a:buChar char="•"/>
            </a:pPr>
            <a:r>
              <a:rPr lang="en-US" i="1"/>
              <a:t>In your </a:t>
            </a:r>
            <a:r>
              <a:rPr lang="en-US" b="1" i="1">
                <a:solidFill>
                  <a:srgbClr val="0070C0"/>
                </a:solidFill>
              </a:rPr>
              <a:t>class email there is a link </a:t>
            </a:r>
            <a:r>
              <a:rPr lang="en-US" i="1"/>
              <a:t>to information on our website about loans, but let me explain</a:t>
            </a:r>
          </a:p>
          <a:p>
            <a:pPr marL="182880" indent="-182880">
              <a:lnSpc>
                <a:spcPct val="150000"/>
              </a:lnSpc>
              <a:buFont typeface="Arial" panose="020B0604020202020204" pitchFamily="34" charset="0"/>
              <a:buChar char="•"/>
            </a:pPr>
            <a:r>
              <a:rPr lang="en-US" i="1"/>
              <a:t>Candidates will often contribute to their own campaigns, with the </a:t>
            </a:r>
            <a:r>
              <a:rPr lang="en-US" i="1" u="sng"/>
              <a:t>expectation of getting that money back</a:t>
            </a:r>
            <a:r>
              <a:rPr lang="en-US" i="1"/>
              <a:t> once the campaign has enough money</a:t>
            </a:r>
          </a:p>
          <a:p>
            <a:pPr marL="182880" indent="-182880">
              <a:lnSpc>
                <a:spcPct val="150000"/>
              </a:lnSpc>
              <a:buFont typeface="Arial" panose="020B0604020202020204" pitchFamily="34" charset="0"/>
              <a:buChar char="•"/>
            </a:pPr>
            <a:r>
              <a:rPr lang="en-US" i="1"/>
              <a:t>We call that a loan – a loan to the campaign from someone – usually the candidate themselves – and it should be reported as a loan</a:t>
            </a:r>
          </a:p>
          <a:p>
            <a:pPr marL="182880" indent="-182880">
              <a:lnSpc>
                <a:spcPct val="150000"/>
              </a:lnSpc>
              <a:buFont typeface="Arial" panose="020B0604020202020204" pitchFamily="34" charset="0"/>
              <a:buChar char="•"/>
            </a:pPr>
            <a:r>
              <a:rPr lang="en-US" i="1"/>
              <a:t>This type of situation needs a written loan agreement</a:t>
            </a:r>
          </a:p>
          <a:p>
            <a:pPr marL="182880" indent="-182880">
              <a:lnSpc>
                <a:spcPct val="150000"/>
              </a:lnSpc>
              <a:buFont typeface="Arial" panose="020B0604020202020204" pitchFamily="34" charset="0"/>
              <a:buChar char="•"/>
            </a:pPr>
            <a:r>
              <a:rPr lang="en-US" i="1"/>
              <a:t>With a written loan agreement in place, the loaner can be repaid up to $7,500 per election</a:t>
            </a:r>
          </a:p>
          <a:p>
            <a:pPr marL="182880" indent="-182880">
              <a:lnSpc>
                <a:spcPct val="150000"/>
              </a:lnSpc>
              <a:buFont typeface="Arial" panose="020B0604020202020204" pitchFamily="34" charset="0"/>
              <a:buChar char="•"/>
            </a:pPr>
            <a:r>
              <a:rPr lang="en-US" i="1"/>
              <a:t>Now, if the candidate does not want to be paid back, they can just make a contribution to their own campaign</a:t>
            </a:r>
          </a:p>
          <a:p>
            <a:pPr marL="182880" indent="-182880">
              <a:lnSpc>
                <a:spcPct val="150000"/>
              </a:lnSpc>
              <a:buFont typeface="Arial" panose="020B0604020202020204" pitchFamily="34" charset="0"/>
              <a:buChar char="•"/>
            </a:pPr>
            <a:r>
              <a:rPr lang="en-US" i="1"/>
              <a:t>Or, if a candidate knows for sure they will be paid back within 21 days, they can request a simple reimbursement from the campaign</a:t>
            </a:r>
          </a:p>
          <a:p>
            <a:pPr marL="182880" indent="-182880">
              <a:lnSpc>
                <a:spcPct val="150000"/>
              </a:lnSpc>
              <a:buFont typeface="Arial" panose="020B0604020202020204" pitchFamily="34" charset="0"/>
              <a:buChar char="•"/>
            </a:pPr>
            <a:r>
              <a:rPr lang="en-US" i="1"/>
              <a:t>However, </a:t>
            </a:r>
            <a:r>
              <a:rPr lang="en-US" i="1" u="sng"/>
              <a:t>once 21 days have passed</a:t>
            </a:r>
            <a:r>
              <a:rPr lang="en-US" i="1"/>
              <a:t>, any money given by a candidate to their campaign cannot be repaid unless that written load agreement was in place before reaching 21 days</a:t>
            </a:r>
            <a:endParaRPr lang="en-US"/>
          </a:p>
        </p:txBody>
      </p:sp>
      <p:sp>
        <p:nvSpPr>
          <p:cNvPr id="4" name="Slide Number Placeholder 3"/>
          <p:cNvSpPr>
            <a:spLocks noGrp="1"/>
          </p:cNvSpPr>
          <p:nvPr>
            <p:ph type="sldNum" sz="quarter" idx="5"/>
          </p:nvPr>
        </p:nvSpPr>
        <p:spPr/>
        <p:txBody>
          <a:bodyPr/>
          <a:lstStyle/>
          <a:p>
            <a:fld id="{C446AF58-C4A4-48CF-AAC6-817ED3BE6959}" type="slidenum">
              <a:rPr lang="en-US" smtClean="0"/>
              <a:t>27</a:t>
            </a:fld>
            <a:endParaRPr lang="en-US"/>
          </a:p>
        </p:txBody>
      </p:sp>
      <p:sp>
        <p:nvSpPr>
          <p:cNvPr id="5" name="Footer Placeholder 4">
            <a:extLst>
              <a:ext uri="{FF2B5EF4-FFF2-40B4-BE49-F238E27FC236}">
                <a16:creationId xmlns:a16="http://schemas.microsoft.com/office/drawing/2014/main" id="{96E649E3-B5A8-E348-3CC1-3DDF3D6099CA}"/>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4057639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77850" y="4336355"/>
            <a:ext cx="5930900" cy="4610407"/>
          </a:xfrm>
        </p:spPr>
        <p:txBody>
          <a:bodyPr lIns="0" tIns="0" rIns="0" bIns="0"/>
          <a:lstStyle/>
          <a:p>
            <a:pPr marL="182880" indent="-182880">
              <a:lnSpc>
                <a:spcPct val="150000"/>
              </a:lnSpc>
              <a:buFont typeface="Arial" panose="020B0604020202020204" pitchFamily="34" charset="0"/>
              <a:buChar char="•"/>
            </a:pPr>
            <a:r>
              <a:rPr lang="en-US" sz="1400" i="1"/>
              <a:t>There are contribution restrictions around foreign contributions</a:t>
            </a:r>
          </a:p>
          <a:p>
            <a:pPr marL="182880" indent="-182880">
              <a:lnSpc>
                <a:spcPct val="150000"/>
              </a:lnSpc>
              <a:buFont typeface="Arial" panose="020B0604020202020204" pitchFamily="34" charset="0"/>
              <a:buChar char="•"/>
            </a:pPr>
            <a:r>
              <a:rPr lang="en-US" sz="1400" i="1"/>
              <a:t>Foreign nationals cannot be involved in contributions, expenditures, or decision-making in any campaign</a:t>
            </a:r>
          </a:p>
          <a:p>
            <a:pPr marL="182880" indent="-182880">
              <a:lnSpc>
                <a:spcPct val="150000"/>
              </a:lnSpc>
              <a:buFont typeface="Arial" panose="020B0604020202020204" pitchFamily="34" charset="0"/>
              <a:buChar char="•"/>
            </a:pPr>
            <a:r>
              <a:rPr lang="en-US" sz="1400" i="1"/>
              <a:t>A foreign national is a person with foreign citizenship or a foreign business or corporation </a:t>
            </a:r>
          </a:p>
          <a:p>
            <a:pPr marL="182880" indent="-182880">
              <a:lnSpc>
                <a:spcPct val="150000"/>
              </a:lnSpc>
              <a:buFont typeface="Arial" panose="020B0604020202020204" pitchFamily="34" charset="0"/>
              <a:buChar char="•"/>
            </a:pPr>
            <a:r>
              <a:rPr lang="en-US" sz="1400" i="1"/>
              <a:t>The exception is that individuals with “green cards” may contribute to elections in the U.S. </a:t>
            </a:r>
            <a:r>
              <a:rPr lang="en-US" sz="1400" b="1" i="1"/>
              <a:t>AND</a:t>
            </a:r>
            <a:r>
              <a:rPr lang="en-US" sz="1400" i="1"/>
              <a:t> a foreign business with a U.S. subsidiary may contribute</a:t>
            </a:r>
          </a:p>
          <a:p>
            <a:pPr marL="182880" indent="-182880">
              <a:lnSpc>
                <a:spcPct val="150000"/>
              </a:lnSpc>
              <a:buFont typeface="Arial" panose="020B0604020202020204" pitchFamily="34" charset="0"/>
              <a:buChar char="•"/>
            </a:pPr>
            <a:r>
              <a:rPr lang="en-US" sz="1400" i="1"/>
              <a:t>The law also requires organizations to certify that contributions they make do not include foreign involvement</a:t>
            </a:r>
          </a:p>
          <a:p>
            <a:pPr marL="182880" indent="-182880">
              <a:lnSpc>
                <a:spcPct val="150000"/>
              </a:lnSpc>
              <a:buFont typeface="Arial" panose="020B0604020202020204" pitchFamily="34" charset="0"/>
              <a:buChar char="•"/>
            </a:pPr>
            <a:r>
              <a:rPr lang="en-US" sz="1400" i="1"/>
              <a:t>The PDC has a certification form you can use </a:t>
            </a:r>
            <a:r>
              <a:rPr lang="en-US" sz="1400"/>
              <a:t>(</a:t>
            </a:r>
            <a:r>
              <a:rPr lang="en-US" sz="1400">
                <a:highlight>
                  <a:srgbClr val="FFFF00"/>
                </a:highlight>
              </a:rPr>
              <a:t>click to next slide </a:t>
            </a:r>
            <a:r>
              <a:rPr lang="en-US" sz="1400"/>
              <a:t>to show)</a:t>
            </a:r>
            <a:endParaRPr lang="en-US" sz="1400" i="1"/>
          </a:p>
          <a:p>
            <a:endParaRPr lang="en-US"/>
          </a:p>
          <a:p>
            <a:endParaRPr lang="en-US"/>
          </a:p>
          <a:p>
            <a:r>
              <a:rPr lang="en-US" b="1"/>
              <a:t>IN CASE ASKED: </a:t>
            </a:r>
          </a:p>
          <a:p>
            <a:pPr marL="171450" indent="-171450">
              <a:buFont typeface="Arial" panose="020B0604020202020204" pitchFamily="34" charset="0"/>
              <a:buChar char="•"/>
            </a:pPr>
            <a:r>
              <a:rPr lang="en-US" sz="1200"/>
              <a:t>In 2020 the legislature passed Substitute Senate Bill 6152 and added the certification</a:t>
            </a:r>
          </a:p>
          <a:p>
            <a:pPr marL="171450" indent="-171450">
              <a:buFont typeface="Arial" panose="020B0604020202020204" pitchFamily="34" charset="0"/>
              <a:buChar char="•"/>
            </a:pPr>
            <a:r>
              <a:rPr lang="en-US"/>
              <a:t>For more information on SSB 6152: WAC 390-16-330</a:t>
            </a:r>
          </a:p>
          <a:p>
            <a:endParaRPr lang="en-US"/>
          </a:p>
        </p:txBody>
      </p:sp>
      <p:sp>
        <p:nvSpPr>
          <p:cNvPr id="4" name="Slide Number Placeholder 3"/>
          <p:cNvSpPr>
            <a:spLocks noGrp="1"/>
          </p:cNvSpPr>
          <p:nvPr>
            <p:ph type="sldNum" sz="quarter" idx="5"/>
          </p:nvPr>
        </p:nvSpPr>
        <p:spPr/>
        <p:txBody>
          <a:bodyPr/>
          <a:lstStyle/>
          <a:p>
            <a:fld id="{C446AF58-C4A4-48CF-AAC6-817ED3BE6959}" type="slidenum">
              <a:rPr lang="en-US" smtClean="0"/>
              <a:t>28</a:t>
            </a:fld>
            <a:endParaRPr lang="en-US"/>
          </a:p>
        </p:txBody>
      </p:sp>
      <p:sp>
        <p:nvSpPr>
          <p:cNvPr id="5" name="Footer Placeholder 4">
            <a:extLst>
              <a:ext uri="{FF2B5EF4-FFF2-40B4-BE49-F238E27FC236}">
                <a16:creationId xmlns:a16="http://schemas.microsoft.com/office/drawing/2014/main" id="{A0976131-D47B-FFBB-2837-CC9E89E90FF5}"/>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1713232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7" y="4271963"/>
            <a:ext cx="5560060" cy="3636705"/>
          </a:xfrm>
        </p:spPr>
        <p:txBody>
          <a:bodyPr/>
          <a:lstStyle/>
          <a:p>
            <a:pPr marL="171450" indent="-171450" defTabSz="924854">
              <a:lnSpc>
                <a:spcPct val="150000"/>
              </a:lnSpc>
              <a:buFont typeface="Arial" panose="020B0604020202020204" pitchFamily="34" charset="0"/>
              <a:buChar char="•"/>
              <a:defRPr/>
            </a:pPr>
            <a:r>
              <a:rPr lang="en-US" sz="1400" i="1"/>
              <a:t>There is a </a:t>
            </a:r>
            <a:r>
              <a:rPr lang="en-US" sz="1400" b="1" i="1">
                <a:solidFill>
                  <a:srgbClr val="0070C0"/>
                </a:solidFill>
              </a:rPr>
              <a:t>link to our form </a:t>
            </a:r>
            <a:r>
              <a:rPr lang="en-US" sz="1400" i="1"/>
              <a:t>in your class email</a:t>
            </a:r>
          </a:p>
          <a:p>
            <a:pPr marL="171450" indent="-171450" defTabSz="924854">
              <a:lnSpc>
                <a:spcPct val="150000"/>
              </a:lnSpc>
              <a:buFont typeface="Arial" panose="020B0604020202020204" pitchFamily="34" charset="0"/>
              <a:buChar char="•"/>
              <a:defRPr/>
            </a:pPr>
            <a:r>
              <a:rPr lang="en-US" sz="1400" i="1"/>
              <a:t>You can use our form or your own, but certification must be in writing</a:t>
            </a:r>
          </a:p>
          <a:p>
            <a:pPr marL="171450" indent="-171450" defTabSz="924854">
              <a:lnSpc>
                <a:spcPct val="150000"/>
              </a:lnSpc>
              <a:buFont typeface="Arial" panose="020B0604020202020204" pitchFamily="34" charset="0"/>
              <a:buChar char="•"/>
              <a:defRPr/>
            </a:pPr>
            <a:r>
              <a:rPr lang="en-US" sz="1400" i="1"/>
              <a:t>And if you use your own form, you’ll want to collect the same information we ask for on ours</a:t>
            </a:r>
          </a:p>
          <a:p>
            <a:pPr marL="171450" indent="-171450" defTabSz="924854">
              <a:lnSpc>
                <a:spcPct val="150000"/>
              </a:lnSpc>
              <a:buFont typeface="Arial" panose="020B0604020202020204" pitchFamily="34" charset="0"/>
              <a:buChar char="•"/>
              <a:defRPr/>
            </a:pPr>
            <a:r>
              <a:rPr lang="en-US" sz="1400" i="1"/>
              <a:t>You should keep all of the certifications you receive with your campaign records</a:t>
            </a:r>
          </a:p>
          <a:p>
            <a:endParaRPr lang="en-US"/>
          </a:p>
        </p:txBody>
      </p:sp>
      <p:sp>
        <p:nvSpPr>
          <p:cNvPr id="4" name="Slide Number Placeholder 3"/>
          <p:cNvSpPr>
            <a:spLocks noGrp="1"/>
          </p:cNvSpPr>
          <p:nvPr>
            <p:ph type="sldNum" sz="quarter" idx="5"/>
          </p:nvPr>
        </p:nvSpPr>
        <p:spPr/>
        <p:txBody>
          <a:bodyPr/>
          <a:lstStyle/>
          <a:p>
            <a:fld id="{C446AF58-C4A4-48CF-AAC6-817ED3BE6959}" type="slidenum">
              <a:rPr lang="en-US" smtClean="0"/>
              <a:t>29</a:t>
            </a:fld>
            <a:endParaRPr lang="en-US"/>
          </a:p>
        </p:txBody>
      </p:sp>
      <p:sp>
        <p:nvSpPr>
          <p:cNvPr id="5" name="Footer Placeholder 4">
            <a:extLst>
              <a:ext uri="{FF2B5EF4-FFF2-40B4-BE49-F238E27FC236}">
                <a16:creationId xmlns:a16="http://schemas.microsoft.com/office/drawing/2014/main" id="{4E5FF4C1-0A8C-F7A8-A57E-92428105BBAA}"/>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3973330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850" y="4271963"/>
            <a:ext cx="5560060" cy="3636705"/>
          </a:xfrm>
        </p:spPr>
        <p:txBody>
          <a:bodyPr/>
          <a:lstStyle/>
          <a:p>
            <a:pPr defTabSz="924854">
              <a:lnSpc>
                <a:spcPct val="150000"/>
              </a:lnSpc>
              <a:defRPr/>
            </a:pPr>
            <a:r>
              <a:rPr lang="en-US" sz="1400">
                <a:solidFill>
                  <a:prstClr val="black"/>
                </a:solidFill>
                <a:latin typeface="Calibri" panose="020F0502020204030204"/>
              </a:rPr>
              <a:t>Facilitator (or trainer): </a:t>
            </a:r>
          </a:p>
          <a:p>
            <a:pPr marL="182880" indent="-182880">
              <a:lnSpc>
                <a:spcPct val="150000"/>
              </a:lnSpc>
              <a:buFont typeface="Arial" panose="020B0604020202020204" pitchFamily="34" charset="0"/>
              <a:buChar char="•"/>
            </a:pPr>
            <a:r>
              <a:rPr lang="en-US" sz="1400"/>
              <a:t>Talk about cameras and unmuting (based on group size)</a:t>
            </a:r>
          </a:p>
          <a:p>
            <a:pPr marL="182880" indent="-182880">
              <a:lnSpc>
                <a:spcPct val="150000"/>
              </a:lnSpc>
              <a:buFont typeface="Arial" panose="020B0604020202020204" pitchFamily="34" charset="0"/>
              <a:buChar char="•"/>
            </a:pPr>
            <a:r>
              <a:rPr lang="en-US" sz="1400"/>
              <a:t>Share that PDC does save the chat in order to remember questions and follow-up when needed</a:t>
            </a:r>
          </a:p>
          <a:p>
            <a:pPr marL="182880" indent="-182880">
              <a:lnSpc>
                <a:spcPct val="150000"/>
              </a:lnSpc>
              <a:buFont typeface="Arial" panose="020B0604020202020204" pitchFamily="34" charset="0"/>
              <a:buChar char="•"/>
            </a:pPr>
            <a:r>
              <a:rPr lang="en-US" sz="1400"/>
              <a:t>Mention closed captioning and to private chat if help is needed</a:t>
            </a:r>
          </a:p>
          <a:p>
            <a:pPr marL="182880" indent="-182880">
              <a:lnSpc>
                <a:spcPct val="150000"/>
              </a:lnSpc>
              <a:buFont typeface="Arial" panose="020B0604020202020204" pitchFamily="34" charset="0"/>
              <a:buChar char="•"/>
            </a:pPr>
            <a:r>
              <a:rPr lang="en-US" sz="1400"/>
              <a:t>Share that class is not recorded</a:t>
            </a:r>
          </a:p>
          <a:p>
            <a:pPr marL="182880" indent="-182880">
              <a:lnSpc>
                <a:spcPct val="150000"/>
              </a:lnSpc>
              <a:buFont typeface="Arial" panose="020B0604020202020204" pitchFamily="34" charset="0"/>
              <a:buChar char="•"/>
            </a:pPr>
            <a:r>
              <a:rPr lang="en-US" sz="1400" i="1"/>
              <a:t>We do have some recorded material on YouTube. You can search WA State Public Disclosure Commission on YouTube. However, what you will hear today is the most current information, so we’re glad you are here. </a:t>
            </a:r>
          </a:p>
        </p:txBody>
      </p:sp>
      <p:sp>
        <p:nvSpPr>
          <p:cNvPr id="4" name="Slide Number Placeholder 3"/>
          <p:cNvSpPr>
            <a:spLocks noGrp="1"/>
          </p:cNvSpPr>
          <p:nvPr>
            <p:ph type="sldNum" sz="quarter" idx="5"/>
          </p:nvPr>
        </p:nvSpPr>
        <p:spPr/>
        <p:txBody>
          <a:bodyPr/>
          <a:lstStyle/>
          <a:p>
            <a:fld id="{C446AF58-C4A4-48CF-AAC6-817ED3BE6959}" type="slidenum">
              <a:rPr lang="en-US" smtClean="0"/>
              <a:t>3</a:t>
            </a:fld>
            <a:endParaRPr lang="en-US"/>
          </a:p>
        </p:txBody>
      </p:sp>
      <p:sp>
        <p:nvSpPr>
          <p:cNvPr id="5" name="Footer Placeholder 4">
            <a:extLst>
              <a:ext uri="{FF2B5EF4-FFF2-40B4-BE49-F238E27FC236}">
                <a16:creationId xmlns:a16="http://schemas.microsoft.com/office/drawing/2014/main" id="{4E321969-499D-27D8-5E46-1C2FC752F386}"/>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3391886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850" y="4271963"/>
            <a:ext cx="5560060" cy="3636705"/>
          </a:xfrm>
        </p:spPr>
        <p:txBody>
          <a:bodyPr lIns="0" tIns="0" rIns="0" bIns="0"/>
          <a:lstStyle/>
          <a:p>
            <a:pPr marL="182880" indent="-182880">
              <a:lnSpc>
                <a:spcPct val="150000"/>
              </a:lnSpc>
              <a:buFont typeface="Arial" panose="020B0604020202020204" pitchFamily="34" charset="0"/>
              <a:buChar char="•"/>
            </a:pPr>
            <a:r>
              <a:rPr lang="en-US" sz="1400" i="1"/>
              <a:t>If you receive a contribution with no certification from the organization, you have a couple of choices</a:t>
            </a:r>
          </a:p>
          <a:p>
            <a:pPr marL="182880" indent="-182880">
              <a:lnSpc>
                <a:spcPct val="150000"/>
              </a:lnSpc>
              <a:buFont typeface="Arial" panose="020B0604020202020204" pitchFamily="34" charset="0"/>
              <a:buChar char="•"/>
            </a:pPr>
            <a:r>
              <a:rPr lang="en-US" sz="1400">
                <a:highlight>
                  <a:srgbClr val="FFFF00"/>
                </a:highlight>
              </a:rPr>
              <a:t>Talk through slide</a:t>
            </a:r>
          </a:p>
          <a:p>
            <a:pPr marL="182880" indent="-182880">
              <a:lnSpc>
                <a:spcPct val="150000"/>
              </a:lnSpc>
              <a:buFont typeface="Arial" panose="020B0604020202020204" pitchFamily="34" charset="0"/>
              <a:buChar char="•"/>
            </a:pPr>
            <a:r>
              <a:rPr lang="en-US" sz="1400" i="1"/>
              <a:t>If the issue of foreign financing is relevant to you, you will want to look at the details on our website</a:t>
            </a:r>
          </a:p>
          <a:p>
            <a:pPr marL="182880" indent="-182880">
              <a:lnSpc>
                <a:spcPct val="150000"/>
              </a:lnSpc>
              <a:buFont typeface="Arial" panose="020B0604020202020204" pitchFamily="34" charset="0"/>
              <a:buChar char="•"/>
            </a:pPr>
            <a:r>
              <a:rPr lang="en-US" sz="1400" i="1"/>
              <a:t>Are there any questions right now about foreign involvement?</a:t>
            </a:r>
          </a:p>
        </p:txBody>
      </p:sp>
      <p:sp>
        <p:nvSpPr>
          <p:cNvPr id="4" name="Slide Number Placeholder 3"/>
          <p:cNvSpPr>
            <a:spLocks noGrp="1"/>
          </p:cNvSpPr>
          <p:nvPr>
            <p:ph type="sldNum" sz="quarter" idx="5"/>
          </p:nvPr>
        </p:nvSpPr>
        <p:spPr/>
        <p:txBody>
          <a:bodyPr/>
          <a:lstStyle/>
          <a:p>
            <a:fld id="{C446AF58-C4A4-48CF-AAC6-817ED3BE6959}" type="slidenum">
              <a:rPr lang="en-US" smtClean="0"/>
              <a:t>30</a:t>
            </a:fld>
            <a:endParaRPr lang="en-US"/>
          </a:p>
        </p:txBody>
      </p:sp>
      <p:sp>
        <p:nvSpPr>
          <p:cNvPr id="5" name="Footer Placeholder 4">
            <a:extLst>
              <a:ext uri="{FF2B5EF4-FFF2-40B4-BE49-F238E27FC236}">
                <a16:creationId xmlns:a16="http://schemas.microsoft.com/office/drawing/2014/main" id="{1ECE6DCA-1037-6B56-651D-DA4BD8FDACF7}"/>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3048769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742" y="4271963"/>
            <a:ext cx="5560060" cy="3636705"/>
          </a:xfrm>
        </p:spPr>
        <p:txBody>
          <a:bodyPr/>
          <a:lstStyle/>
          <a:p>
            <a:pPr>
              <a:lnSpc>
                <a:spcPct val="150000"/>
              </a:lnSpc>
            </a:pPr>
            <a:r>
              <a:rPr lang="en-US" sz="1400" dirty="0">
                <a:highlight>
                  <a:srgbClr val="00FFFF"/>
                </a:highlight>
              </a:rPr>
              <a:t>Natalie launch poll before break</a:t>
            </a:r>
          </a:p>
          <a:p>
            <a:pPr>
              <a:lnSpc>
                <a:spcPct val="150000"/>
              </a:lnSpc>
            </a:pPr>
            <a:r>
              <a:rPr lang="en-US" sz="1400" dirty="0"/>
              <a:t>TAKE BREAK</a:t>
            </a:r>
          </a:p>
          <a:p>
            <a:pPr>
              <a:lnSpc>
                <a:spcPct val="150000"/>
              </a:lnSpc>
            </a:pPr>
            <a:r>
              <a:rPr lang="en-US" sz="1400" dirty="0">
                <a:highlight>
                  <a:srgbClr val="FFFF00"/>
                </a:highlight>
              </a:rPr>
              <a:t>Should be about 1 hour in when go to break</a:t>
            </a:r>
          </a:p>
          <a:p>
            <a:pPr>
              <a:lnSpc>
                <a:spcPct val="150000"/>
              </a:lnSpc>
            </a:pPr>
            <a:r>
              <a:rPr lang="en-US" sz="1400" dirty="0"/>
              <a:t>After break: </a:t>
            </a:r>
          </a:p>
          <a:p>
            <a:pPr marL="182880" indent="-182880">
              <a:lnSpc>
                <a:spcPct val="150000"/>
              </a:lnSpc>
              <a:buFont typeface="Arial" panose="020B0604020202020204" pitchFamily="34" charset="0"/>
              <a:buChar char="•"/>
            </a:pPr>
            <a:r>
              <a:rPr lang="en-US" sz="1400" i="1" dirty="0"/>
              <a:t>Earlier I mentioned that some services performed by volunteers are NOT considered contributions and don’t count toward contribution limits</a:t>
            </a:r>
          </a:p>
          <a:p>
            <a:pPr marL="182880" indent="-182880">
              <a:lnSpc>
                <a:spcPct val="150000"/>
              </a:lnSpc>
              <a:buFont typeface="Arial" panose="020B0604020202020204" pitchFamily="34" charset="0"/>
              <a:buChar char="•"/>
            </a:pPr>
            <a:r>
              <a:rPr lang="en-US" sz="1400" i="1" dirty="0"/>
              <a:t>Let’s talk more about that now</a:t>
            </a:r>
          </a:p>
        </p:txBody>
      </p:sp>
      <p:sp>
        <p:nvSpPr>
          <p:cNvPr id="4" name="Slide Number Placeholder 3"/>
          <p:cNvSpPr>
            <a:spLocks noGrp="1"/>
          </p:cNvSpPr>
          <p:nvPr>
            <p:ph type="sldNum" sz="quarter" idx="5"/>
          </p:nvPr>
        </p:nvSpPr>
        <p:spPr/>
        <p:txBody>
          <a:bodyPr/>
          <a:lstStyle/>
          <a:p>
            <a:fld id="{C446AF58-C4A4-48CF-AAC6-817ED3BE6959}" type="slidenum">
              <a:rPr lang="en-US" smtClean="0"/>
              <a:t>31</a:t>
            </a:fld>
            <a:endParaRPr lang="en-US"/>
          </a:p>
        </p:txBody>
      </p:sp>
      <p:sp>
        <p:nvSpPr>
          <p:cNvPr id="5" name="Footer Placeholder 4">
            <a:extLst>
              <a:ext uri="{FF2B5EF4-FFF2-40B4-BE49-F238E27FC236}">
                <a16:creationId xmlns:a16="http://schemas.microsoft.com/office/drawing/2014/main" id="{62A6252D-96E7-8500-3012-0FD48995F969}"/>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17573344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271685"/>
            <a:ext cx="5540375" cy="4601971"/>
          </a:xfrm>
        </p:spPr>
        <p:txBody>
          <a:bodyPr/>
          <a:lstStyle/>
          <a:p>
            <a:pPr marL="182880" indent="-182880">
              <a:lnSpc>
                <a:spcPct val="150000"/>
              </a:lnSpc>
              <a:buFont typeface="Arial" panose="020B0604020202020204" pitchFamily="34" charset="0"/>
              <a:buChar char="•"/>
            </a:pPr>
            <a:r>
              <a:rPr lang="en-US" sz="1400" i="1"/>
              <a:t>Here are some campaign activities that are commonly done by volunteers</a:t>
            </a:r>
          </a:p>
          <a:p>
            <a:pPr marL="182880" indent="-182880">
              <a:lnSpc>
                <a:spcPct val="150000"/>
              </a:lnSpc>
              <a:buFont typeface="Arial" panose="020B0604020202020204" pitchFamily="34" charset="0"/>
              <a:buChar char="•"/>
            </a:pPr>
            <a:r>
              <a:rPr lang="en-US" sz="1400" i="1"/>
              <a:t>By the way, this information is </a:t>
            </a:r>
            <a:r>
              <a:rPr lang="en-US" sz="1400" b="1" i="1">
                <a:solidFill>
                  <a:srgbClr val="0070C0"/>
                </a:solidFill>
              </a:rPr>
              <a:t>linked in your class email</a:t>
            </a:r>
          </a:p>
          <a:p>
            <a:pPr marL="182880" indent="-182880">
              <a:lnSpc>
                <a:spcPct val="150000"/>
              </a:lnSpc>
              <a:buFont typeface="Arial" panose="020B0604020202020204" pitchFamily="34" charset="0"/>
              <a:buChar char="•"/>
            </a:pPr>
            <a:r>
              <a:rPr lang="en-US" sz="1400" i="1"/>
              <a:t>While engaged in these types of activities, the volunteer is giving of their time and talent, so you might assume it is an “in-kind” donation and must be reported</a:t>
            </a:r>
          </a:p>
          <a:p>
            <a:pPr marL="182880" indent="-182880">
              <a:lnSpc>
                <a:spcPct val="150000"/>
              </a:lnSpc>
              <a:buFont typeface="Arial" panose="020B0604020202020204" pitchFamily="34" charset="0"/>
              <a:buChar char="•"/>
            </a:pPr>
            <a:r>
              <a:rPr lang="en-US" sz="1400" i="1"/>
              <a:t>However, </a:t>
            </a:r>
            <a:r>
              <a:rPr lang="en-US" sz="1400" i="1" u="sng"/>
              <a:t>if certain conditions are met</a:t>
            </a:r>
            <a:r>
              <a:rPr lang="en-US" sz="1400" i="1"/>
              <a:t>, you don’t need to report these services as in-kind contributions at all, and they don’t count against limits</a:t>
            </a:r>
          </a:p>
          <a:p>
            <a:pPr marL="182880" indent="-182880">
              <a:lnSpc>
                <a:spcPct val="150000"/>
              </a:lnSpc>
              <a:buFont typeface="Arial" panose="020B0604020202020204" pitchFamily="34" charset="0"/>
              <a:buChar char="•"/>
            </a:pPr>
            <a:r>
              <a:rPr lang="en-US" sz="1400"/>
              <a:t>(</a:t>
            </a:r>
            <a:r>
              <a:rPr lang="en-US" sz="1400">
                <a:highlight>
                  <a:srgbClr val="FFFF00"/>
                </a:highlight>
              </a:rPr>
              <a:t>Info on next slide – click to it before continuing</a:t>
            </a:r>
            <a:r>
              <a:rPr lang="en-US" sz="1400"/>
              <a:t>)</a:t>
            </a:r>
          </a:p>
          <a:p>
            <a:endParaRPr lang="en-US" sz="1400"/>
          </a:p>
          <a:p>
            <a:pPr marL="289017" indent="-289017">
              <a:buFont typeface="Arial" panose="020B0604020202020204" pitchFamily="34" charset="0"/>
              <a:buChar char="•"/>
            </a:pPr>
            <a:endParaRPr lang="en-US" sz="1400"/>
          </a:p>
          <a:p>
            <a:pPr marL="173410" indent="-173410">
              <a:buFont typeface="Arial" panose="020B0604020202020204" pitchFamily="34" charset="0"/>
              <a:buChar char="•"/>
            </a:pPr>
            <a:endParaRPr lang="en-US" altLang="en-US"/>
          </a:p>
          <a:p>
            <a:pPr marL="173410" indent="-17341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C446AF58-C4A4-48CF-AAC6-817ED3BE6959}" type="slidenum">
              <a:rPr lang="en-US" smtClean="0"/>
              <a:t>32</a:t>
            </a:fld>
            <a:endParaRPr lang="en-US"/>
          </a:p>
        </p:txBody>
      </p:sp>
      <p:sp>
        <p:nvSpPr>
          <p:cNvPr id="5" name="Footer Placeholder 4">
            <a:extLst>
              <a:ext uri="{FF2B5EF4-FFF2-40B4-BE49-F238E27FC236}">
                <a16:creationId xmlns:a16="http://schemas.microsoft.com/office/drawing/2014/main" id="{C46156E0-2BD6-28EB-7E9B-4C2755171161}"/>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1515538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849" y="4271685"/>
            <a:ext cx="5656194" cy="4216995"/>
          </a:xfrm>
        </p:spPr>
        <p:txBody>
          <a:bodyPr/>
          <a:lstStyle/>
          <a:p>
            <a:pPr marL="182880" indent="-182880">
              <a:lnSpc>
                <a:spcPct val="150000"/>
              </a:lnSpc>
              <a:buFont typeface="Arial" panose="020B0604020202020204" pitchFamily="34" charset="0"/>
              <a:buChar char="•"/>
            </a:pPr>
            <a:r>
              <a:rPr lang="en-US" sz="1400" i="1" dirty="0"/>
              <a:t>Volunteer services aren’t contributions if the volunteer isn’t compensated by anyone for the work and isn’t ordinarily paid for this same type of work</a:t>
            </a:r>
            <a:endParaRPr lang="en-US" sz="1400" dirty="0"/>
          </a:p>
          <a:p>
            <a:pPr marL="182880" indent="-182880">
              <a:lnSpc>
                <a:spcPct val="150000"/>
              </a:lnSpc>
              <a:buFont typeface="Arial" panose="020B0604020202020204" pitchFamily="34" charset="0"/>
              <a:buChar char="•"/>
            </a:pPr>
            <a:r>
              <a:rPr lang="en-US" sz="1400" i="1" dirty="0"/>
              <a:t>In terms of being compensated for the work, I will add that if the volunteer serves while on paid leave that they’ve earned, they are still not considered “paid” for the volunteer work</a:t>
            </a:r>
          </a:p>
          <a:p>
            <a:pPr marL="182880" indent="-182880">
              <a:lnSpc>
                <a:spcPct val="150000"/>
              </a:lnSpc>
              <a:buFont typeface="Arial" panose="020B0604020202020204" pitchFamily="34" charset="0"/>
              <a:buChar char="•"/>
            </a:pPr>
            <a:r>
              <a:rPr lang="en-US" sz="1400" i="1" dirty="0"/>
              <a:t>So again, if these conditions are met, the volunteer work doesn’t count toward contribution limits</a:t>
            </a:r>
          </a:p>
          <a:p>
            <a:pPr marL="182880" indent="-182880">
              <a:lnSpc>
                <a:spcPct val="150000"/>
              </a:lnSpc>
              <a:buFont typeface="Arial" panose="020B0604020202020204" pitchFamily="34" charset="0"/>
              <a:buChar char="•"/>
            </a:pPr>
            <a:r>
              <a:rPr lang="en-US" sz="1400" i="1" dirty="0"/>
              <a:t>There are some exceptions for attorneys and accountants </a:t>
            </a:r>
          </a:p>
          <a:p>
            <a:pPr marL="176677"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Attorneys or accountants, whether they are being paid by their employers or are on their own time, may provide their professional services 1) to a candidate to assist that candidate in complying with state election or PDC laws, or 2) to a bona fide political party or caucus political committee for any purpose.</a:t>
            </a:r>
          </a:p>
          <a:p>
            <a:pPr marL="176677"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These professionals may not provide similar services to any other type of political committee. </a:t>
            </a:r>
          </a:p>
          <a:p>
            <a:pPr marL="176677"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If conditions are not met, the committee must pay the fair market value of the services rendered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or an in-kind contribution must be reported for the fair market value of the services rendered.</a:t>
            </a:r>
          </a:p>
          <a:p>
            <a:pPr marL="176677"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200" i="1" dirty="0"/>
              <a:t>But again, if these conditions aren’t met, the volunteer work becomes an in-kind contribution and must be reported</a:t>
            </a:r>
          </a:p>
          <a:p>
            <a:pPr marL="176677"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82880" indent="-182880">
              <a:lnSpc>
                <a:spcPct val="150000"/>
              </a:lnSpc>
              <a:buFont typeface="Arial" panose="020B0604020202020204" pitchFamily="34" charset="0"/>
              <a:buChar char="•"/>
            </a:pPr>
            <a:endParaRPr lang="en-US" sz="1400" i="1" dirty="0"/>
          </a:p>
        </p:txBody>
      </p:sp>
      <p:sp>
        <p:nvSpPr>
          <p:cNvPr id="4" name="Slide Number Placeholder 3"/>
          <p:cNvSpPr>
            <a:spLocks noGrp="1"/>
          </p:cNvSpPr>
          <p:nvPr>
            <p:ph type="sldNum" sz="quarter" idx="5"/>
          </p:nvPr>
        </p:nvSpPr>
        <p:spPr/>
        <p:txBody>
          <a:bodyPr/>
          <a:lstStyle/>
          <a:p>
            <a:fld id="{C446AF58-C4A4-48CF-AAC6-817ED3BE6959}" type="slidenum">
              <a:rPr lang="en-US" smtClean="0"/>
              <a:t>33</a:t>
            </a:fld>
            <a:endParaRPr lang="en-US"/>
          </a:p>
        </p:txBody>
      </p:sp>
      <p:sp>
        <p:nvSpPr>
          <p:cNvPr id="5" name="Footer Placeholder 4">
            <a:extLst>
              <a:ext uri="{FF2B5EF4-FFF2-40B4-BE49-F238E27FC236}">
                <a16:creationId xmlns:a16="http://schemas.microsoft.com/office/drawing/2014/main" id="{24A05916-B45B-F2E2-4E1F-6133FB7A21CF}"/>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4765042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283230"/>
            <a:ext cx="5560060" cy="3636705"/>
          </a:xfrm>
        </p:spPr>
        <p:txBody>
          <a:bodyPr/>
          <a:lstStyle/>
          <a:p>
            <a:pPr marL="289017" indent="-289017">
              <a:lnSpc>
                <a:spcPct val="150000"/>
              </a:lnSpc>
              <a:buFont typeface="Arial" panose="020B0604020202020204" pitchFamily="34" charset="0"/>
              <a:buChar char="•"/>
            </a:pPr>
            <a:r>
              <a:rPr lang="en-US" sz="1400" i="1"/>
              <a:t>We have one more topic to cover in the contributions section</a:t>
            </a:r>
          </a:p>
          <a:p>
            <a:pPr marL="289017" indent="-289017">
              <a:lnSpc>
                <a:spcPct val="150000"/>
              </a:lnSpc>
              <a:buFont typeface="Arial" panose="020B0604020202020204" pitchFamily="34" charset="0"/>
              <a:buChar char="•"/>
            </a:pPr>
            <a:r>
              <a:rPr lang="en-US" sz="1400" i="1"/>
              <a:t>Some of your contributions may come from fundraisers</a:t>
            </a:r>
          </a:p>
          <a:p>
            <a:pPr marL="289017" indent="-289017">
              <a:lnSpc>
                <a:spcPct val="150000"/>
              </a:lnSpc>
              <a:buFont typeface="Arial" panose="020B0604020202020204" pitchFamily="34" charset="0"/>
              <a:buChar char="•"/>
            </a:pPr>
            <a:r>
              <a:rPr lang="en-US" sz="1400" i="1"/>
              <a:t>I want to highlight what we call “low-cost fundraisers” because they qualify for more limited tracking and disclosure and are therefore appealing to some people</a:t>
            </a:r>
          </a:p>
          <a:p>
            <a:pPr marL="289017" indent="-289017">
              <a:lnSpc>
                <a:spcPct val="150000"/>
              </a:lnSpc>
              <a:buFont typeface="Arial" panose="020B0604020202020204" pitchFamily="34" charset="0"/>
              <a:buChar char="•"/>
            </a:pPr>
            <a:r>
              <a:rPr lang="en-US" sz="1400" i="1"/>
              <a:t>These fundraisers are addressed in </a:t>
            </a:r>
            <a:r>
              <a:rPr lang="en-US" sz="1400" b="1" i="1">
                <a:solidFill>
                  <a:srgbClr val="0070C0"/>
                </a:solidFill>
              </a:rPr>
              <a:t>a link in your class email </a:t>
            </a:r>
            <a:r>
              <a:rPr lang="en-US" sz="1400" i="1"/>
              <a:t>and reporting on them is discussed more in our ORCA class</a:t>
            </a:r>
          </a:p>
        </p:txBody>
      </p:sp>
      <p:sp>
        <p:nvSpPr>
          <p:cNvPr id="4" name="Slide Number Placeholder 3"/>
          <p:cNvSpPr>
            <a:spLocks noGrp="1"/>
          </p:cNvSpPr>
          <p:nvPr>
            <p:ph type="sldNum" sz="quarter" idx="5"/>
          </p:nvPr>
        </p:nvSpPr>
        <p:spPr/>
        <p:txBody>
          <a:bodyPr/>
          <a:lstStyle/>
          <a:p>
            <a:fld id="{C446AF58-C4A4-48CF-AAC6-817ED3BE6959}" type="slidenum">
              <a:rPr lang="en-US" smtClean="0"/>
              <a:t>34</a:t>
            </a:fld>
            <a:endParaRPr lang="en-US"/>
          </a:p>
        </p:txBody>
      </p:sp>
      <p:sp>
        <p:nvSpPr>
          <p:cNvPr id="5" name="Footer Placeholder 4">
            <a:extLst>
              <a:ext uri="{FF2B5EF4-FFF2-40B4-BE49-F238E27FC236}">
                <a16:creationId xmlns:a16="http://schemas.microsoft.com/office/drawing/2014/main" id="{115E0CE4-BCAA-631F-290A-4D1950DB0F74}"/>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8933149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43910" y="4271683"/>
            <a:ext cx="5801711" cy="3617675"/>
          </a:xfrm>
        </p:spPr>
        <p:txBody>
          <a:bodyPr/>
          <a:lstStyle/>
          <a:p>
            <a:pPr marL="289017" indent="-289017">
              <a:lnSpc>
                <a:spcPct val="150000"/>
              </a:lnSpc>
              <a:buFont typeface="Arial" panose="020B0604020202020204" pitchFamily="34" charset="0"/>
              <a:buChar char="•"/>
            </a:pPr>
            <a:r>
              <a:rPr lang="en-US" altLang="en-US" i="1" dirty="0"/>
              <a:t>There are 5 types of low-cost fundraisers</a:t>
            </a:r>
          </a:p>
          <a:p>
            <a:pPr marL="346821" indent="-346821">
              <a:lnSpc>
                <a:spcPct val="150000"/>
              </a:lnSpc>
              <a:buFont typeface="+mj-lt"/>
              <a:buAutoNum type="arabicPeriod"/>
            </a:pPr>
            <a:r>
              <a:rPr lang="en-US" altLang="en-US" i="1" dirty="0"/>
              <a:t>The first is retail sales at fair market value, such as </a:t>
            </a:r>
            <a:r>
              <a:rPr lang="en-US" altLang="en-US" b="1" i="1" dirty="0">
                <a:solidFill>
                  <a:srgbClr val="FF0000"/>
                </a:solidFill>
              </a:rPr>
              <a:t>T-shirts.</a:t>
            </a:r>
            <a:r>
              <a:rPr lang="en-US" altLang="en-US" i="1" dirty="0"/>
              <a:t> If you are selling a 3-color T-shirt the quality of Hanes, you need to research the average cost of comparable items and document your research to prove it is fair market value</a:t>
            </a:r>
          </a:p>
          <a:p>
            <a:pPr marL="346821" indent="-346821">
              <a:lnSpc>
                <a:spcPct val="150000"/>
              </a:lnSpc>
              <a:buFont typeface="+mj-lt"/>
              <a:buAutoNum type="arabicPeriod"/>
            </a:pPr>
            <a:r>
              <a:rPr lang="en-US" altLang="en-US" i="1" dirty="0"/>
              <a:t>A lawful gambling operation would be something like </a:t>
            </a:r>
            <a:r>
              <a:rPr lang="en-US" altLang="en-US" b="1" i="1" dirty="0">
                <a:solidFill>
                  <a:srgbClr val="FF0000"/>
                </a:solidFill>
              </a:rPr>
              <a:t>a raffle, </a:t>
            </a:r>
            <a:r>
              <a:rPr lang="en-US" altLang="en-US" i="1" dirty="0"/>
              <a:t>and you would need to check the Gambling Commission rules before hosting </a:t>
            </a:r>
          </a:p>
          <a:p>
            <a:pPr marL="346821" indent="-346821">
              <a:lnSpc>
                <a:spcPct val="150000"/>
              </a:lnSpc>
              <a:buFont typeface="+mj-lt"/>
              <a:buAutoNum type="arabicPeriod"/>
            </a:pPr>
            <a:r>
              <a:rPr lang="en-US" altLang="en-US" i="1" dirty="0"/>
              <a:t>A food &amp; beverage event would be something like a </a:t>
            </a:r>
            <a:r>
              <a:rPr lang="en-US" altLang="en-US" b="1" i="1" dirty="0">
                <a:solidFill>
                  <a:srgbClr val="FF0000"/>
                </a:solidFill>
              </a:rPr>
              <a:t>spaghetti feed, </a:t>
            </a:r>
            <a:r>
              <a:rPr lang="en-US" altLang="en-US" i="1" dirty="0"/>
              <a:t>and you would need a stated admission price of $100 or less and no solicitation of contributions. This would also include just selling food, like </a:t>
            </a:r>
            <a:r>
              <a:rPr lang="en-US" altLang="en-US" b="1" i="1" dirty="0">
                <a:solidFill>
                  <a:srgbClr val="FF0000"/>
                </a:solidFill>
              </a:rPr>
              <a:t>burgers at a fair, </a:t>
            </a:r>
            <a:r>
              <a:rPr lang="en-US" altLang="en-US" i="1" dirty="0"/>
              <a:t>so long as the burgers were no more than $100 each. </a:t>
            </a:r>
          </a:p>
          <a:p>
            <a:pPr marL="346821" indent="-346821">
              <a:lnSpc>
                <a:spcPct val="150000"/>
              </a:lnSpc>
              <a:buFont typeface="+mj-lt"/>
              <a:buAutoNum type="arabicPeriod"/>
            </a:pPr>
            <a:r>
              <a:rPr lang="en-US" altLang="en-US" i="1" dirty="0"/>
              <a:t>The fourth option is an entertainment event with the same rules as the food event</a:t>
            </a:r>
          </a:p>
          <a:p>
            <a:pPr marL="346821" indent="-346821">
              <a:lnSpc>
                <a:spcPct val="150000"/>
              </a:lnSpc>
              <a:buFont typeface="+mj-lt"/>
              <a:buAutoNum type="arabicPeriod"/>
            </a:pPr>
            <a:r>
              <a:rPr lang="en-US" altLang="en-US" i="1" dirty="0"/>
              <a:t>Lastly, you could have an auction where all items donated to be sold were valued $150 or less per donor</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1200" b="0" i="1" u="none" strike="noStrike" kern="1200" cap="none" spc="0" normalizeH="0" baseline="0" noProof="0" dirty="0">
                <a:ln>
                  <a:noFill/>
                </a:ln>
                <a:solidFill>
                  <a:prstClr val="black"/>
                </a:solidFill>
                <a:effectLst/>
                <a:uLnTx/>
                <a:uFillTx/>
                <a:latin typeface="Calibri" panose="020F0502020204030204"/>
                <a:ea typeface="+mn-ea"/>
                <a:cs typeface="+mn-cs"/>
              </a:rPr>
              <a:t>It’s important to know that if someone pays more than $150 to participate in a low-cost fundraiser, that money should be segregated from the proceeds of the fundraiser and reported like a regular contribution. For example, if the low-cost fundraiser is an entertainment event with a cost of $30 per ticket, and someone buys more than $150 worth of tickets, that person’s contribution would be reported under the person’s name and not as part of the low-cost fundraiser proceeds.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1200" b="0" i="1" u="none" strike="noStrike" kern="1200" cap="none" spc="0" normalizeH="0" baseline="0" noProof="0" dirty="0">
                <a:ln>
                  <a:noFill/>
                </a:ln>
                <a:solidFill>
                  <a:prstClr val="black"/>
                </a:solidFill>
                <a:effectLst/>
                <a:uLnTx/>
                <a:uFillTx/>
                <a:latin typeface="Calibri" panose="020F0502020204030204"/>
                <a:ea typeface="+mn-ea"/>
                <a:cs typeface="+mn-cs"/>
              </a:rPr>
              <a:t>Sometimes people ask if they can have more than one low-cost fundraiser going at one time. </a:t>
            </a:r>
            <a:r>
              <a:rPr kumimoji="0" lang="en-US" altLang="en-US" sz="1200" b="1" i="1" u="none" strike="noStrike" kern="1200" cap="none" spc="0" normalizeH="0" baseline="0" noProof="0" dirty="0">
                <a:ln>
                  <a:noFill/>
                </a:ln>
                <a:solidFill>
                  <a:srgbClr val="FF0000"/>
                </a:solidFill>
                <a:effectLst/>
                <a:uLnTx/>
                <a:uFillTx/>
                <a:latin typeface="Calibri" panose="020F0502020204030204"/>
                <a:ea typeface="+mn-ea"/>
                <a:cs typeface="+mn-cs"/>
              </a:rPr>
              <a:t>For example, a $25 spaghetti feed that includes a $5 raffle</a:t>
            </a:r>
            <a:r>
              <a:rPr kumimoji="0" lang="en-US" altLang="en-US" sz="1200" b="0" i="1" u="none" strike="noStrike" kern="1200" cap="none" spc="0" normalizeH="0" baseline="0" noProof="0" dirty="0">
                <a:ln>
                  <a:noFill/>
                </a:ln>
                <a:solidFill>
                  <a:prstClr val="black"/>
                </a:solidFill>
                <a:effectLst/>
                <a:uLnTx/>
                <a:uFillTx/>
                <a:latin typeface="Calibri" panose="020F0502020204030204"/>
                <a:ea typeface="+mn-ea"/>
                <a:cs typeface="+mn-cs"/>
              </a:rPr>
              <a:t>. The answer is yes!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1200" b="0" i="1" u="none" strike="noStrike" kern="1200" cap="none" spc="0" normalizeH="0" baseline="0" noProof="0" dirty="0">
                <a:ln>
                  <a:noFill/>
                </a:ln>
                <a:solidFill>
                  <a:prstClr val="black"/>
                </a:solidFill>
                <a:effectLst/>
                <a:uLnTx/>
                <a:uFillTx/>
                <a:latin typeface="Calibri" panose="020F0502020204030204"/>
                <a:ea typeface="+mn-ea"/>
                <a:cs typeface="+mn-cs"/>
              </a:rPr>
              <a:t>Remember, if one of these conditions in bold on the slide is not met, the whole event </a:t>
            </a:r>
            <a:r>
              <a:rPr kumimoji="0" lang="en-US" altLang="en-US" sz="1200" b="0" i="1" u="sng" strike="noStrike" kern="1200" cap="none" spc="0" normalizeH="0" baseline="0" noProof="0" dirty="0">
                <a:ln>
                  <a:noFill/>
                </a:ln>
                <a:solidFill>
                  <a:prstClr val="black"/>
                </a:solidFill>
                <a:effectLst/>
                <a:uLnTx/>
                <a:uFillTx/>
                <a:latin typeface="Calibri" panose="020F0502020204030204"/>
                <a:ea typeface="+mn-ea"/>
                <a:cs typeface="+mn-cs"/>
              </a:rPr>
              <a:t>no longer qualifies</a:t>
            </a:r>
            <a:r>
              <a:rPr kumimoji="0" lang="en-US" altLang="en-US" sz="1200" b="0" i="1" u="none" strike="noStrike" kern="1200" cap="none" spc="0" normalizeH="0" baseline="0" noProof="0" dirty="0">
                <a:ln>
                  <a:noFill/>
                </a:ln>
                <a:solidFill>
                  <a:prstClr val="black"/>
                </a:solidFill>
                <a:effectLst/>
                <a:uLnTx/>
                <a:uFillTx/>
                <a:latin typeface="Calibri" panose="020F0502020204030204"/>
                <a:ea typeface="+mn-ea"/>
                <a:cs typeface="+mn-cs"/>
              </a:rPr>
              <a:t> as “low cost,” and all contributions must be reported with more detail</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a:ea typeface="+mn-ea"/>
                <a:cs typeface="+mn-cs"/>
              </a:rPr>
              <a:t>IN CASE ASKED: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Donations of $150 or less can be lumped together</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Donations of more than $150 from any one person must be reported like a regular contribution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If people send a check before or after event instead of paying at door, and attend the event, you may treat their contribution like other funds received for event</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If someone does not attend the fundraiser, but sends along a contribution anyway, that money is treated as a regular contribution and is not lumped together with fundraiser receipts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Funds received for an event may appear on more than one C-3, since money will trickle in both before and after the event</a:t>
            </a:r>
          </a:p>
          <a:p>
            <a:pPr marL="346821" indent="-346821">
              <a:lnSpc>
                <a:spcPct val="150000"/>
              </a:lnSpc>
              <a:buFont typeface="+mj-lt"/>
              <a:buAutoNum type="arabicPeriod"/>
            </a:pPr>
            <a:endParaRPr lang="en-US" altLang="en-US" i="1" dirty="0"/>
          </a:p>
          <a:p>
            <a:pPr marL="171450" indent="-171450">
              <a:lnSpc>
                <a:spcPct val="150000"/>
              </a:lnSpc>
              <a:buFont typeface="Arial" panose="020B0604020202020204" pitchFamily="34" charset="0"/>
              <a:buChar char="•"/>
            </a:pPr>
            <a:endParaRPr lang="en-US" altLang="en-US" i="1" dirty="0"/>
          </a:p>
          <a:p>
            <a:pPr>
              <a:lnSpc>
                <a:spcPct val="150000"/>
              </a:lnSpc>
            </a:pPr>
            <a:endParaRPr lang="en-US" altLang="en-US" sz="1400" dirty="0"/>
          </a:p>
          <a:p>
            <a:endParaRPr lang="en-US" dirty="0"/>
          </a:p>
        </p:txBody>
      </p:sp>
      <p:sp>
        <p:nvSpPr>
          <p:cNvPr id="4" name="Slide Number Placeholder 3"/>
          <p:cNvSpPr>
            <a:spLocks noGrp="1"/>
          </p:cNvSpPr>
          <p:nvPr>
            <p:ph type="sldNum" sz="quarter" idx="5"/>
          </p:nvPr>
        </p:nvSpPr>
        <p:spPr/>
        <p:txBody>
          <a:bodyPr/>
          <a:lstStyle/>
          <a:p>
            <a:fld id="{C446AF58-C4A4-48CF-AAC6-817ED3BE6959}" type="slidenum">
              <a:rPr lang="en-US" smtClean="0"/>
              <a:t>35</a:t>
            </a:fld>
            <a:endParaRPr lang="en-US"/>
          </a:p>
        </p:txBody>
      </p:sp>
    </p:spTree>
    <p:extLst>
      <p:ext uri="{BB962C8B-B14F-4D97-AF65-F5344CB8AC3E}">
        <p14:creationId xmlns:p14="http://schemas.microsoft.com/office/powerpoint/2010/main" val="1935937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8301" y="4271963"/>
            <a:ext cx="5540375" cy="4312005"/>
          </a:xfrm>
        </p:spPr>
        <p:txBody>
          <a:bodyPr/>
          <a:lstStyle/>
          <a:p>
            <a:pPr marL="171450" indent="-171450">
              <a:lnSpc>
                <a:spcPct val="150000"/>
              </a:lnSpc>
              <a:buFont typeface="Arial" panose="020B0604020202020204" pitchFamily="34" charset="0"/>
              <a:buChar char="•"/>
            </a:pPr>
            <a:r>
              <a:rPr lang="en-US" sz="1400" i="1"/>
              <a:t>This is a good time to mention that you cannot use public agency facilities to assist in campaigns unless it is the normal and regular behavior of the agency, with few exceptions</a:t>
            </a:r>
          </a:p>
          <a:p>
            <a:pPr marL="171450" indent="-171450">
              <a:lnSpc>
                <a:spcPct val="150000"/>
              </a:lnSpc>
              <a:buFont typeface="Arial" panose="020B0604020202020204" pitchFamily="34" charset="0"/>
              <a:buChar char="•"/>
            </a:pPr>
            <a:r>
              <a:rPr lang="en-US" sz="1400" i="1"/>
              <a:t>You can’t use them for fundraisers or for ANY aspect of the campaign unless it is the usual practice for the facility and doesn’t give special consideration to your campaign</a:t>
            </a:r>
          </a:p>
          <a:p>
            <a:pPr marL="171450" indent="-171450">
              <a:lnSpc>
                <a:spcPct val="150000"/>
              </a:lnSpc>
              <a:buFont typeface="Arial" panose="020B0604020202020204" pitchFamily="34" charset="0"/>
              <a:buChar char="•"/>
            </a:pPr>
            <a:r>
              <a:rPr lang="en-US" sz="1400" i="1"/>
              <a:t>So, if a public library regularly rents their room to any group, they can rent it to you</a:t>
            </a:r>
          </a:p>
        </p:txBody>
      </p:sp>
      <p:sp>
        <p:nvSpPr>
          <p:cNvPr id="4" name="Slide Number Placeholder 3"/>
          <p:cNvSpPr>
            <a:spLocks noGrp="1"/>
          </p:cNvSpPr>
          <p:nvPr>
            <p:ph type="sldNum" sz="quarter" idx="5"/>
          </p:nvPr>
        </p:nvSpPr>
        <p:spPr/>
        <p:txBody>
          <a:bodyPr/>
          <a:lstStyle/>
          <a:p>
            <a:fld id="{C446AF58-C4A4-48CF-AAC6-817ED3BE6959}" type="slidenum">
              <a:rPr lang="en-US" smtClean="0"/>
              <a:t>36</a:t>
            </a:fld>
            <a:endParaRPr lang="en-US"/>
          </a:p>
        </p:txBody>
      </p:sp>
      <p:sp>
        <p:nvSpPr>
          <p:cNvPr id="5" name="Footer Placeholder 4">
            <a:extLst>
              <a:ext uri="{FF2B5EF4-FFF2-40B4-BE49-F238E27FC236}">
                <a16:creationId xmlns:a16="http://schemas.microsoft.com/office/drawing/2014/main" id="{01E41041-DF77-E09C-84D2-BDF4A2A837FF}"/>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6726243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165" y="4271963"/>
            <a:ext cx="5560060" cy="3636705"/>
          </a:xfrm>
        </p:spPr>
        <p:txBody>
          <a:bodyPr/>
          <a:lstStyle/>
          <a:p>
            <a:pPr marL="285750" indent="-285750">
              <a:lnSpc>
                <a:spcPct val="150000"/>
              </a:lnSpc>
              <a:buFont typeface="Arial" panose="020B0604020202020204" pitchFamily="34" charset="0"/>
              <a:buChar char="•"/>
            </a:pPr>
            <a:r>
              <a:rPr lang="en-US" sz="1400" i="1"/>
              <a:t>Let’s move on to campaign expenditures</a:t>
            </a:r>
          </a:p>
          <a:p>
            <a:pPr marL="285750" indent="-285750">
              <a:lnSpc>
                <a:spcPct val="150000"/>
              </a:lnSpc>
              <a:buFont typeface="Arial" panose="020B0604020202020204" pitchFamily="34" charset="0"/>
              <a:buChar char="•"/>
            </a:pPr>
            <a:r>
              <a:rPr lang="en-US" sz="1400" i="1"/>
              <a:t>An expenditure includes many types of spending and might even be an agreement to make a payment  </a:t>
            </a:r>
          </a:p>
          <a:p>
            <a:pPr marL="285750" indent="-285750">
              <a:lnSpc>
                <a:spcPct val="150000"/>
              </a:lnSpc>
              <a:buFont typeface="Arial" panose="020B0604020202020204" pitchFamily="34" charset="0"/>
              <a:buChar char="•"/>
            </a:pPr>
            <a:r>
              <a:rPr lang="en-US" sz="1400" i="1"/>
              <a:t>All expenditures made by a committee or candidate must be reported.</a:t>
            </a:r>
          </a:p>
        </p:txBody>
      </p:sp>
      <p:sp>
        <p:nvSpPr>
          <p:cNvPr id="4" name="Slide Number Placeholder 3"/>
          <p:cNvSpPr>
            <a:spLocks noGrp="1"/>
          </p:cNvSpPr>
          <p:nvPr>
            <p:ph type="sldNum" sz="quarter" idx="5"/>
          </p:nvPr>
        </p:nvSpPr>
        <p:spPr/>
        <p:txBody>
          <a:bodyPr/>
          <a:lstStyle/>
          <a:p>
            <a:fld id="{C446AF58-C4A4-48CF-AAC6-817ED3BE6959}" type="slidenum">
              <a:rPr lang="en-US" smtClean="0"/>
              <a:t>37</a:t>
            </a:fld>
            <a:endParaRPr lang="en-US"/>
          </a:p>
        </p:txBody>
      </p:sp>
      <p:sp>
        <p:nvSpPr>
          <p:cNvPr id="5" name="Footer Placeholder 4">
            <a:extLst>
              <a:ext uri="{FF2B5EF4-FFF2-40B4-BE49-F238E27FC236}">
                <a16:creationId xmlns:a16="http://schemas.microsoft.com/office/drawing/2014/main" id="{889E397C-E13F-5BFC-E698-FD8F9BAD0D21}"/>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22032085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95300" y="4238096"/>
            <a:ext cx="6121399" cy="4964112"/>
          </a:xfrm>
        </p:spPr>
        <p:txBody>
          <a:bodyPr/>
          <a:lstStyle/>
          <a:p>
            <a:pPr marL="171450" indent="-171450">
              <a:lnSpc>
                <a:spcPct val="150000"/>
              </a:lnSpc>
              <a:buFont typeface="Arial" panose="020B0604020202020204" pitchFamily="34" charset="0"/>
              <a:buChar char="•"/>
            </a:pPr>
            <a:r>
              <a:rPr lang="en-US" i="1"/>
              <a:t>This chart shows what you will need to report about common types of expenditures</a:t>
            </a:r>
          </a:p>
          <a:p>
            <a:pPr marL="171450" indent="-171450">
              <a:lnSpc>
                <a:spcPct val="150000"/>
              </a:lnSpc>
              <a:buFont typeface="Arial" panose="020B0604020202020204" pitchFamily="34" charset="0"/>
              <a:buChar char="•"/>
            </a:pPr>
            <a:r>
              <a:rPr lang="en-US" i="1"/>
              <a:t>If it’s a vendor purchase, report the vendor's name and address</a:t>
            </a:r>
          </a:p>
          <a:p>
            <a:pPr marL="171450" indent="-171450">
              <a:lnSpc>
                <a:spcPct val="150000"/>
              </a:lnSpc>
              <a:buFont typeface="Arial" panose="020B0604020202020204" pitchFamily="34" charset="0"/>
              <a:buChar char="•"/>
            </a:pPr>
            <a:r>
              <a:rPr lang="en-US" i="1"/>
              <a:t>If it’s a reimbursement, report what was purchased, where it was purchased, and who was reimbursed</a:t>
            </a:r>
          </a:p>
          <a:p>
            <a:pPr marL="171450" indent="-171450">
              <a:lnSpc>
                <a:spcPct val="150000"/>
              </a:lnSpc>
              <a:buFont typeface="Arial" panose="020B0604020202020204" pitchFamily="34" charset="0"/>
              <a:buChar char="•"/>
            </a:pPr>
            <a:r>
              <a:rPr lang="en-US" i="1"/>
              <a:t>All candidate campaign expenditures must be related to the campaign and that goes for reimbursements, too</a:t>
            </a:r>
          </a:p>
          <a:p>
            <a:pPr marL="171450" indent="-171450">
              <a:lnSpc>
                <a:spcPct val="150000"/>
              </a:lnSpc>
              <a:buFont typeface="Arial" panose="020B0604020202020204" pitchFamily="34" charset="0"/>
              <a:buChar char="•"/>
            </a:pPr>
            <a:r>
              <a:rPr lang="en-US" b="1" i="1">
                <a:solidFill>
                  <a:srgbClr val="FF0000"/>
                </a:solidFill>
              </a:rPr>
              <a:t>For example, </a:t>
            </a:r>
            <a:r>
              <a:rPr lang="en-US" i="1"/>
              <a:t>a candidate can’t fill up their gas tank and have the election campaign reimburse them, unless the car is only driven for the election campaign (a better practice would be to track miles driven for the campaign and request the mileage reimbursement rate only for campaign miles)</a:t>
            </a:r>
          </a:p>
          <a:p>
            <a:pPr marL="171450" indent="-171450">
              <a:lnSpc>
                <a:spcPct val="150000"/>
              </a:lnSpc>
              <a:buFont typeface="Arial" panose="020B0604020202020204" pitchFamily="34" charset="0"/>
              <a:buChar char="•"/>
            </a:pPr>
            <a:r>
              <a:rPr lang="en-US" i="1"/>
              <a:t>Another common type of expenditure is payment to a consultant</a:t>
            </a:r>
          </a:p>
          <a:p>
            <a:pPr marL="171450" indent="-171450">
              <a:lnSpc>
                <a:spcPct val="150000"/>
              </a:lnSpc>
              <a:buFont typeface="Arial" panose="020B0604020202020204" pitchFamily="34" charset="0"/>
              <a:buChar char="•"/>
            </a:pPr>
            <a:r>
              <a:rPr lang="en-US" i="1"/>
              <a:t>In addition to reporting the consultant work, you will need to report any </a:t>
            </a:r>
            <a:r>
              <a:rPr lang="en-US" i="1" u="sng"/>
              <a:t>subcontracting</a:t>
            </a:r>
            <a:r>
              <a:rPr lang="en-US" i="1"/>
              <a:t> done by the main consultant</a:t>
            </a:r>
          </a:p>
          <a:p>
            <a:pPr marL="171450" indent="-171450">
              <a:lnSpc>
                <a:spcPct val="150000"/>
              </a:lnSpc>
              <a:buFont typeface="Arial" panose="020B0604020202020204" pitchFamily="34" charset="0"/>
              <a:buChar char="•"/>
            </a:pPr>
            <a:r>
              <a:rPr lang="en-US" b="1" i="1">
                <a:solidFill>
                  <a:srgbClr val="FF0000"/>
                </a:solidFill>
              </a:rPr>
              <a:t>For example, </a:t>
            </a:r>
            <a:r>
              <a:rPr lang="en-US" i="1"/>
              <a:t>if you hire a consultant for some flyers and they hire out the printing to someone else, you will want to report the printing company name and address, number of documents printed, and the cost, as well as the work the contractor did</a:t>
            </a:r>
          </a:p>
          <a:p>
            <a:pPr marL="171450" indent="-171450">
              <a:lnSpc>
                <a:spcPct val="150000"/>
              </a:lnSpc>
              <a:buFont typeface="Arial" panose="020B0604020202020204" pitchFamily="34" charset="0"/>
              <a:buChar char="•"/>
            </a:pPr>
            <a:r>
              <a:rPr lang="en-US" i="1"/>
              <a:t>In general, the more details you gather the more prepared you will be</a:t>
            </a:r>
          </a:p>
          <a:p>
            <a:pPr>
              <a:lnSpc>
                <a:spcPct val="150000"/>
              </a:lnSpc>
            </a:pPr>
            <a:endParaRPr lang="en-US" sz="1400"/>
          </a:p>
        </p:txBody>
      </p:sp>
      <p:sp>
        <p:nvSpPr>
          <p:cNvPr id="4" name="Slide Number Placeholder 3"/>
          <p:cNvSpPr>
            <a:spLocks noGrp="1"/>
          </p:cNvSpPr>
          <p:nvPr>
            <p:ph type="sldNum" sz="quarter" idx="5"/>
          </p:nvPr>
        </p:nvSpPr>
        <p:spPr/>
        <p:txBody>
          <a:bodyPr/>
          <a:lstStyle/>
          <a:p>
            <a:fld id="{C446AF58-C4A4-48CF-AAC6-817ED3BE6959}" type="slidenum">
              <a:rPr lang="en-US" smtClean="0"/>
              <a:t>38</a:t>
            </a:fld>
            <a:endParaRPr lang="en-US"/>
          </a:p>
        </p:txBody>
      </p:sp>
      <p:sp>
        <p:nvSpPr>
          <p:cNvPr id="5" name="Footer Placeholder 4">
            <a:extLst>
              <a:ext uri="{FF2B5EF4-FFF2-40B4-BE49-F238E27FC236}">
                <a16:creationId xmlns:a16="http://schemas.microsoft.com/office/drawing/2014/main" id="{C6D4C926-4305-6152-3456-14A35A7BB298}"/>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19201756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7" y="4271963"/>
            <a:ext cx="5560060" cy="3636705"/>
          </a:xfrm>
        </p:spPr>
        <p:txBody>
          <a:bodyPr/>
          <a:lstStyle/>
          <a:p>
            <a:pPr marL="171450" indent="-171450">
              <a:lnSpc>
                <a:spcPct val="150000"/>
              </a:lnSpc>
              <a:buFont typeface="Arial" panose="020B0604020202020204" pitchFamily="34" charset="0"/>
              <a:buChar char="•"/>
            </a:pPr>
            <a:r>
              <a:rPr lang="en-US" sz="1400" i="1"/>
              <a:t>And I want to stress again the record-keeping that is needed</a:t>
            </a:r>
          </a:p>
          <a:p>
            <a:pPr marL="171450" indent="-171450">
              <a:lnSpc>
                <a:spcPct val="150000"/>
              </a:lnSpc>
              <a:buFont typeface="Arial" panose="020B0604020202020204" pitchFamily="34" charset="0"/>
              <a:buChar char="•"/>
            </a:pPr>
            <a:r>
              <a:rPr lang="en-US" sz="1400" i="1"/>
              <a:t>For all types of campaign expenditures, you must keep receipts</a:t>
            </a:r>
          </a:p>
        </p:txBody>
      </p:sp>
      <p:sp>
        <p:nvSpPr>
          <p:cNvPr id="4" name="Slide Number Placeholder 3"/>
          <p:cNvSpPr>
            <a:spLocks noGrp="1"/>
          </p:cNvSpPr>
          <p:nvPr>
            <p:ph type="sldNum" sz="quarter" idx="5"/>
          </p:nvPr>
        </p:nvSpPr>
        <p:spPr/>
        <p:txBody>
          <a:bodyPr/>
          <a:lstStyle/>
          <a:p>
            <a:fld id="{C446AF58-C4A4-48CF-AAC6-817ED3BE6959}" type="slidenum">
              <a:rPr lang="en-US" smtClean="0"/>
              <a:t>39</a:t>
            </a:fld>
            <a:endParaRPr lang="en-US"/>
          </a:p>
        </p:txBody>
      </p:sp>
      <p:sp>
        <p:nvSpPr>
          <p:cNvPr id="5" name="Footer Placeholder 4">
            <a:extLst>
              <a:ext uri="{FF2B5EF4-FFF2-40B4-BE49-F238E27FC236}">
                <a16:creationId xmlns:a16="http://schemas.microsoft.com/office/drawing/2014/main" id="{28C7D690-20F1-A67A-B284-302984C80B4D}"/>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3193883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850" y="4271963"/>
            <a:ext cx="5540375" cy="3636705"/>
          </a:xfrm>
        </p:spPr>
        <p:txBody>
          <a:bodyPr/>
          <a:lstStyle/>
          <a:p>
            <a:pPr defTabSz="924854">
              <a:lnSpc>
                <a:spcPct val="150000"/>
              </a:lnSpc>
              <a:defRPr/>
            </a:pPr>
            <a:r>
              <a:rPr lang="en-US" sz="1400">
                <a:solidFill>
                  <a:prstClr val="black"/>
                </a:solidFill>
                <a:latin typeface="Calibri" panose="020F0502020204030204"/>
              </a:rPr>
              <a:t>Facilitator (or trainer): </a:t>
            </a:r>
          </a:p>
          <a:p>
            <a:pPr marL="182880" indent="-182880">
              <a:lnSpc>
                <a:spcPct val="150000"/>
              </a:lnSpc>
              <a:buFont typeface="Arial" panose="020B0604020202020204" pitchFamily="34" charset="0"/>
              <a:buChar char="•"/>
            </a:pPr>
            <a:r>
              <a:rPr lang="en-US" sz="1400" i="1"/>
              <a:t>This session is geared to candidates and committees </a:t>
            </a:r>
          </a:p>
          <a:p>
            <a:pPr marL="182880" indent="-182880">
              <a:lnSpc>
                <a:spcPct val="150000"/>
              </a:lnSpc>
              <a:buFont typeface="Arial" panose="020B0604020202020204" pitchFamily="34" charset="0"/>
              <a:buChar char="•"/>
            </a:pPr>
            <a:r>
              <a:rPr lang="en-US" sz="1400" i="1"/>
              <a:t>Our goal is to</a:t>
            </a:r>
            <a:r>
              <a:rPr lang="en-US" sz="1400"/>
              <a:t>…(run through slide)</a:t>
            </a:r>
          </a:p>
          <a:p>
            <a:pPr marL="182880" indent="-182880">
              <a:lnSpc>
                <a:spcPct val="150000"/>
              </a:lnSpc>
              <a:buFont typeface="Arial" panose="020B0604020202020204" pitchFamily="34" charset="0"/>
              <a:buChar char="•"/>
            </a:pPr>
            <a:r>
              <a:rPr lang="en-US" sz="1400" i="1"/>
              <a:t>The bigger picture is that when you understand the regulations, there is greater government transparency which is good for the voters</a:t>
            </a:r>
          </a:p>
          <a:p>
            <a:pPr marL="182880" indent="-182880">
              <a:lnSpc>
                <a:spcPct val="150000"/>
              </a:lnSpc>
              <a:buFont typeface="Arial" panose="020B0604020202020204" pitchFamily="34" charset="0"/>
              <a:buChar char="•"/>
            </a:pPr>
            <a:r>
              <a:rPr lang="en-US" sz="1400" i="1"/>
              <a:t>Toward today’s objectives, we’ll be covering several topics </a:t>
            </a:r>
            <a:r>
              <a:rPr lang="en-US" sz="1400"/>
              <a:t>(</a:t>
            </a:r>
            <a:r>
              <a:rPr lang="en-US" sz="1400">
                <a:highlight>
                  <a:srgbClr val="FFFF00"/>
                </a:highlight>
              </a:rPr>
              <a:t>click to next slide for topics</a:t>
            </a:r>
            <a:r>
              <a:rPr lang="en-US" sz="1400"/>
              <a:t>)</a:t>
            </a:r>
          </a:p>
        </p:txBody>
      </p:sp>
      <p:sp>
        <p:nvSpPr>
          <p:cNvPr id="4" name="Slide Number Placeholder 3"/>
          <p:cNvSpPr>
            <a:spLocks noGrp="1"/>
          </p:cNvSpPr>
          <p:nvPr>
            <p:ph type="sldNum" sz="quarter" idx="5"/>
          </p:nvPr>
        </p:nvSpPr>
        <p:spPr/>
        <p:txBody>
          <a:bodyPr/>
          <a:lstStyle/>
          <a:p>
            <a:fld id="{C446AF58-C4A4-48CF-AAC6-817ED3BE6959}" type="slidenum">
              <a:rPr lang="en-US" smtClean="0"/>
              <a:t>4</a:t>
            </a:fld>
            <a:endParaRPr lang="en-US"/>
          </a:p>
        </p:txBody>
      </p:sp>
      <p:sp>
        <p:nvSpPr>
          <p:cNvPr id="5" name="Footer Placeholder 4">
            <a:extLst>
              <a:ext uri="{FF2B5EF4-FFF2-40B4-BE49-F238E27FC236}">
                <a16:creationId xmlns:a16="http://schemas.microsoft.com/office/drawing/2014/main" id="{8826FF46-B5CF-BD72-68CC-B882595E4905}"/>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718694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850" y="4271963"/>
            <a:ext cx="5540375" cy="3636705"/>
          </a:xfrm>
        </p:spPr>
        <p:txBody>
          <a:bodyPr/>
          <a:lstStyle/>
          <a:p>
            <a:pPr marL="285750" indent="-285750">
              <a:lnSpc>
                <a:spcPct val="150000"/>
              </a:lnSpc>
              <a:buFont typeface="Arial" panose="020B0604020202020204" pitchFamily="34" charset="0"/>
              <a:buChar char="•"/>
            </a:pPr>
            <a:r>
              <a:rPr lang="en-US" sz="1400" i="1"/>
              <a:t>Now let’s talk about debt</a:t>
            </a:r>
          </a:p>
          <a:p>
            <a:pPr marL="285750" indent="-285750">
              <a:lnSpc>
                <a:spcPct val="150000"/>
              </a:lnSpc>
              <a:buFont typeface="Arial" panose="020B0604020202020204" pitchFamily="34" charset="0"/>
              <a:buChar char="•"/>
            </a:pPr>
            <a:r>
              <a:rPr lang="en-US" sz="1400" i="1"/>
              <a:t>When you file a C-4 report, it will ask you about debt</a:t>
            </a:r>
          </a:p>
          <a:p>
            <a:pPr marL="285750" indent="-285750">
              <a:lnSpc>
                <a:spcPct val="150000"/>
              </a:lnSpc>
              <a:buFont typeface="Arial" panose="020B0604020202020204" pitchFamily="34" charset="0"/>
              <a:buChar char="•"/>
            </a:pPr>
            <a:r>
              <a:rPr lang="en-US" sz="1400" i="1"/>
              <a:t>Since one purpose of disclosure reporting is to show how money is spent, you need to include debts the campaign is obligated to pay but, for whatever reason, has not yet paid</a:t>
            </a:r>
          </a:p>
          <a:p>
            <a:pPr marL="285750" indent="-285750">
              <a:lnSpc>
                <a:spcPct val="150000"/>
              </a:lnSpc>
              <a:buFont typeface="Arial" panose="020B0604020202020204" pitchFamily="34" charset="0"/>
              <a:buChar char="•"/>
            </a:pPr>
            <a:r>
              <a:rPr lang="en-US" sz="1400" i="1"/>
              <a:t>Debt includes things like</a:t>
            </a:r>
            <a:r>
              <a:rPr lang="en-US" sz="1400"/>
              <a:t>…(</a:t>
            </a:r>
            <a:r>
              <a:rPr lang="en-US" sz="1400">
                <a:highlight>
                  <a:srgbClr val="FFFF00"/>
                </a:highlight>
              </a:rPr>
              <a:t>talk through slide</a:t>
            </a:r>
            <a:r>
              <a:rPr lang="en-US" sz="1400"/>
              <a: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FF0000"/>
                </a:solidFill>
                <a:effectLst/>
                <a:uLnTx/>
                <a:uFillTx/>
                <a:latin typeface="Calibri" panose="020F0502020204030204"/>
                <a:ea typeface="+mn-ea"/>
                <a:cs typeface="+mn-cs"/>
              </a:rPr>
              <a:t>Offer examples </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of what debt does </a:t>
            </a:r>
            <a:r>
              <a:rPr kumimoji="0" lang="en-US" sz="1400" b="0" i="0" u="sng" strike="noStrike" kern="1200" cap="none" spc="0" normalizeH="0" baseline="0" noProof="0">
                <a:ln>
                  <a:noFill/>
                </a:ln>
                <a:solidFill>
                  <a:prstClr val="black"/>
                </a:solidFill>
                <a:effectLst/>
                <a:uLnTx/>
                <a:uFillTx/>
                <a:latin typeface="Calibri" panose="020F0502020204030204"/>
                <a:ea typeface="+mn-ea"/>
                <a:cs typeface="+mn-cs"/>
              </a:rPr>
              <a:t>not</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include: rent, utilities, cell phone bill</a:t>
            </a:r>
          </a:p>
        </p:txBody>
      </p:sp>
      <p:sp>
        <p:nvSpPr>
          <p:cNvPr id="4" name="Slide Number Placeholder 3"/>
          <p:cNvSpPr>
            <a:spLocks noGrp="1"/>
          </p:cNvSpPr>
          <p:nvPr>
            <p:ph type="sldNum" sz="quarter" idx="5"/>
          </p:nvPr>
        </p:nvSpPr>
        <p:spPr/>
        <p:txBody>
          <a:bodyPr/>
          <a:lstStyle/>
          <a:p>
            <a:fld id="{C446AF58-C4A4-48CF-AAC6-817ED3BE6959}" type="slidenum">
              <a:rPr lang="en-US" smtClean="0"/>
              <a:t>40</a:t>
            </a:fld>
            <a:endParaRPr lang="en-US"/>
          </a:p>
        </p:txBody>
      </p:sp>
      <p:sp>
        <p:nvSpPr>
          <p:cNvPr id="5" name="Footer Placeholder 4">
            <a:extLst>
              <a:ext uri="{FF2B5EF4-FFF2-40B4-BE49-F238E27FC236}">
                <a16:creationId xmlns:a16="http://schemas.microsoft.com/office/drawing/2014/main" id="{49430024-6D47-3DED-408C-88824E071EF1}"/>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18838029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850" y="4271963"/>
            <a:ext cx="5560060" cy="4500706"/>
          </a:xfrm>
        </p:spPr>
        <p: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rPr>
              <a:t>Debt is reported on the C-4 only if the amount of debt is over $1,000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rPr>
              <a:t>If you can’t gather the exact amount of debt, an estimation is acceptable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400" i="1">
                <a:solidFill>
                  <a:prstClr val="black"/>
                </a:solidFill>
                <a:latin typeface="Calibri" panose="020F0502020204030204"/>
              </a:rPr>
              <a:t>Reporting requirements depend on the time of year</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400" i="1">
                <a:solidFill>
                  <a:prstClr val="black"/>
                </a:solidFill>
                <a:latin typeface="Calibri" panose="020F0502020204030204"/>
              </a:rPr>
              <a:t>Usually, you will report debt over $1,000 that has been outstanding more than 10 business days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400" i="1">
                <a:solidFill>
                  <a:prstClr val="black"/>
                </a:solidFill>
                <a:latin typeface="Calibri" panose="020F0502020204030204"/>
              </a:rPr>
              <a:t>But as the election approaches, the window tightens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400" i="1">
                <a:solidFill>
                  <a:prstClr val="black"/>
                </a:solidFill>
                <a:latin typeface="Calibri" panose="020F0502020204030204"/>
              </a:rPr>
              <a:t>Within 30 days of the election, you will report debt outstanding more than 5 business days</a:t>
            </a:r>
          </a:p>
          <a:p>
            <a:endParaRPr lang="en-US"/>
          </a:p>
          <a:p>
            <a:endParaRPr lang="en-US"/>
          </a:p>
          <a:p>
            <a:endParaRPr lang="en-US"/>
          </a:p>
          <a:p>
            <a:r>
              <a:rPr lang="en-US" b="1"/>
              <a:t>IN CASE ASKED:</a:t>
            </a:r>
          </a:p>
          <a:p>
            <a:pPr marL="171450" indent="-171450">
              <a:buFont typeface="Arial" panose="020B0604020202020204" pitchFamily="34" charset="0"/>
              <a:buChar char="•"/>
            </a:pPr>
            <a:r>
              <a:rPr lang="en-US"/>
              <a:t>Debt that has been paid as of the end of the C-4 reporting period does not need to be reported</a:t>
            </a:r>
          </a:p>
        </p:txBody>
      </p:sp>
      <p:sp>
        <p:nvSpPr>
          <p:cNvPr id="4" name="Slide Number Placeholder 3"/>
          <p:cNvSpPr>
            <a:spLocks noGrp="1"/>
          </p:cNvSpPr>
          <p:nvPr>
            <p:ph type="sldNum" sz="quarter" idx="5"/>
          </p:nvPr>
        </p:nvSpPr>
        <p:spPr/>
        <p:txBody>
          <a:bodyPr/>
          <a:lstStyle/>
          <a:p>
            <a:fld id="{C446AF58-C4A4-48CF-AAC6-817ED3BE6959}" type="slidenum">
              <a:rPr lang="en-US" smtClean="0"/>
              <a:t>41</a:t>
            </a:fld>
            <a:endParaRPr lang="en-US"/>
          </a:p>
        </p:txBody>
      </p:sp>
      <p:sp>
        <p:nvSpPr>
          <p:cNvPr id="5" name="Footer Placeholder 4">
            <a:extLst>
              <a:ext uri="{FF2B5EF4-FFF2-40B4-BE49-F238E27FC236}">
                <a16:creationId xmlns:a16="http://schemas.microsoft.com/office/drawing/2014/main" id="{C3B8ACE5-9D2A-F928-D09E-B49760CD45CD}"/>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6034883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850" y="4271963"/>
            <a:ext cx="5560060" cy="3636705"/>
          </a:xfrm>
        </p:spPr>
        <p:txBody>
          <a:bodyPr/>
          <a:lstStyle/>
          <a:p>
            <a:pPr marL="285750" indent="-285750" algn="l" rtl="0">
              <a:buFont typeface="Arial" panose="020B0604020202020204" pitchFamily="34" charset="0"/>
              <a:buChar char="•"/>
            </a:pPr>
            <a:r>
              <a:rPr lang="en-US" sz="1400" b="0" i="1" dirty="0"/>
              <a:t>We have our Key Dates page updated on the PDC website including the 2025 special election dates.</a:t>
            </a:r>
            <a:endParaRPr lang="en-US" sz="2000" b="0" i="1" strike="sngStrike" baseline="0" dirty="0">
              <a:solidFill>
                <a:srgbClr val="183247"/>
              </a:solidFill>
              <a:effectLst/>
              <a:latin typeface="Helvetica Neue"/>
            </a:endParaRPr>
          </a:p>
          <a:p>
            <a:pPr algn="l" rtl="0"/>
            <a:endParaRPr lang="en-US" sz="1400" i="1" dirty="0"/>
          </a:p>
        </p:txBody>
      </p:sp>
      <p:sp>
        <p:nvSpPr>
          <p:cNvPr id="4" name="Slide Number Placeholder 3"/>
          <p:cNvSpPr>
            <a:spLocks noGrp="1"/>
          </p:cNvSpPr>
          <p:nvPr>
            <p:ph type="sldNum" sz="quarter" idx="5"/>
          </p:nvPr>
        </p:nvSpPr>
        <p:spPr/>
        <p:txBody>
          <a:bodyPr/>
          <a:lstStyle/>
          <a:p>
            <a:fld id="{C446AF58-C4A4-48CF-AAC6-817ED3BE6959}" type="slidenum">
              <a:rPr lang="en-US" smtClean="0"/>
              <a:t>42</a:t>
            </a:fld>
            <a:endParaRPr lang="en-US"/>
          </a:p>
        </p:txBody>
      </p:sp>
      <p:sp>
        <p:nvSpPr>
          <p:cNvPr id="5" name="Footer Placeholder 4">
            <a:extLst>
              <a:ext uri="{FF2B5EF4-FFF2-40B4-BE49-F238E27FC236}">
                <a16:creationId xmlns:a16="http://schemas.microsoft.com/office/drawing/2014/main" id="{17EF4DBB-A1A8-615A-F020-2BF8183439DA}"/>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5952294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850" y="4370432"/>
            <a:ext cx="5560060" cy="3636705"/>
          </a:xfrm>
        </p:spPr>
        <p:txBody>
          <a:bodyPr/>
          <a:lstStyle/>
          <a:p>
            <a:pPr marL="171450" indent="-171450">
              <a:buFont typeface="Arial" panose="020B0604020202020204" pitchFamily="34" charset="0"/>
              <a:buChar char="•"/>
            </a:pPr>
            <a:r>
              <a:rPr lang="en-US" sz="1400" dirty="0"/>
              <a:t>Cover or skip, based on class date</a:t>
            </a:r>
          </a:p>
        </p:txBody>
      </p:sp>
      <p:sp>
        <p:nvSpPr>
          <p:cNvPr id="4" name="Slide Number Placeholder 3"/>
          <p:cNvSpPr>
            <a:spLocks noGrp="1"/>
          </p:cNvSpPr>
          <p:nvPr>
            <p:ph type="sldNum" sz="quarter" idx="5"/>
          </p:nvPr>
        </p:nvSpPr>
        <p:spPr/>
        <p:txBody>
          <a:bodyPr/>
          <a:lstStyle/>
          <a:p>
            <a:fld id="{C446AF58-C4A4-48CF-AAC6-817ED3BE6959}" type="slidenum">
              <a:rPr lang="en-US" smtClean="0"/>
              <a:t>43</a:t>
            </a:fld>
            <a:endParaRPr lang="en-US"/>
          </a:p>
        </p:txBody>
      </p:sp>
      <p:sp>
        <p:nvSpPr>
          <p:cNvPr id="5" name="Footer Placeholder 4">
            <a:extLst>
              <a:ext uri="{FF2B5EF4-FFF2-40B4-BE49-F238E27FC236}">
                <a16:creationId xmlns:a16="http://schemas.microsoft.com/office/drawing/2014/main" id="{279EBC48-D12E-5FF2-9EC0-6DD075CBFE03}"/>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10960508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444861"/>
            <a:ext cx="5560060" cy="3965492"/>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Cover or skip, based on class date</a:t>
            </a:r>
          </a:p>
          <a:p>
            <a:endParaRPr lang="en-US" altLang="en-US"/>
          </a:p>
          <a:p>
            <a:endParaRPr lang="en-US" altLang="en-US"/>
          </a:p>
          <a:p>
            <a:endParaRPr lang="en-US" altLang="en-US"/>
          </a:p>
          <a:p>
            <a:endParaRPr lang="en-US" altLang="en-US"/>
          </a:p>
          <a:p>
            <a:pPr marL="171450" indent="-171450">
              <a:buFont typeface="Arial" panose="020B0604020202020204" pitchFamily="34" charset="0"/>
              <a:buChar char="•"/>
            </a:pPr>
            <a:endParaRPr lang="en-US" altLang="en-US"/>
          </a:p>
        </p:txBody>
      </p:sp>
      <p:sp>
        <p:nvSpPr>
          <p:cNvPr id="4" name="Slide Number Placeholder 3"/>
          <p:cNvSpPr>
            <a:spLocks noGrp="1"/>
          </p:cNvSpPr>
          <p:nvPr>
            <p:ph type="sldNum" sz="quarter" idx="5"/>
          </p:nvPr>
        </p:nvSpPr>
        <p:spPr/>
        <p:txBody>
          <a:bodyPr/>
          <a:lstStyle/>
          <a:p>
            <a:fld id="{C446AF58-C4A4-48CF-AAC6-817ED3BE6959}" type="slidenum">
              <a:rPr lang="en-US" smtClean="0"/>
              <a:t>44</a:t>
            </a:fld>
            <a:endParaRPr lang="en-US"/>
          </a:p>
        </p:txBody>
      </p:sp>
      <p:sp>
        <p:nvSpPr>
          <p:cNvPr id="5" name="Footer Placeholder 4">
            <a:extLst>
              <a:ext uri="{FF2B5EF4-FFF2-40B4-BE49-F238E27FC236}">
                <a16:creationId xmlns:a16="http://schemas.microsoft.com/office/drawing/2014/main" id="{95CD5967-C503-1CA8-B3AF-129C12E50AF8}"/>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36865204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Cover or skip, based on class date</a:t>
            </a:r>
          </a:p>
          <a:p>
            <a:endParaRPr lang="en-US" dirty="0"/>
          </a:p>
        </p:txBody>
      </p:sp>
      <p:sp>
        <p:nvSpPr>
          <p:cNvPr id="4" name="Slide Number Placeholder 3"/>
          <p:cNvSpPr>
            <a:spLocks noGrp="1"/>
          </p:cNvSpPr>
          <p:nvPr>
            <p:ph type="sldNum" sz="quarter" idx="5"/>
          </p:nvPr>
        </p:nvSpPr>
        <p:spPr/>
        <p:txBody>
          <a:bodyPr/>
          <a:lstStyle/>
          <a:p>
            <a:fld id="{C446AF58-C4A4-48CF-AAC6-817ED3BE6959}" type="slidenum">
              <a:rPr lang="en-US" smtClean="0"/>
              <a:t>45</a:t>
            </a:fld>
            <a:endParaRPr lang="en-US"/>
          </a:p>
        </p:txBody>
      </p:sp>
      <p:sp>
        <p:nvSpPr>
          <p:cNvPr id="5" name="Footer Placeholder 4">
            <a:extLst>
              <a:ext uri="{FF2B5EF4-FFF2-40B4-BE49-F238E27FC236}">
                <a16:creationId xmlns:a16="http://schemas.microsoft.com/office/drawing/2014/main" id="{F7A33783-CFD3-CBFB-F071-C062F9D0665E}"/>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32274166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Cover or skip, based on class date</a:t>
            </a:r>
          </a:p>
          <a:p>
            <a:endParaRPr lang="en-US"/>
          </a:p>
        </p:txBody>
      </p:sp>
      <p:sp>
        <p:nvSpPr>
          <p:cNvPr id="4" name="Slide Number Placeholder 3"/>
          <p:cNvSpPr>
            <a:spLocks noGrp="1"/>
          </p:cNvSpPr>
          <p:nvPr>
            <p:ph type="sldNum" sz="quarter" idx="5"/>
          </p:nvPr>
        </p:nvSpPr>
        <p:spPr/>
        <p:txBody>
          <a:bodyPr/>
          <a:lstStyle/>
          <a:p>
            <a:fld id="{C446AF58-C4A4-48CF-AAC6-817ED3BE6959}" type="slidenum">
              <a:rPr lang="en-US" smtClean="0"/>
              <a:t>46</a:t>
            </a:fld>
            <a:endParaRPr lang="en-US"/>
          </a:p>
        </p:txBody>
      </p:sp>
      <p:sp>
        <p:nvSpPr>
          <p:cNvPr id="5" name="Footer Placeholder 4">
            <a:extLst>
              <a:ext uri="{FF2B5EF4-FFF2-40B4-BE49-F238E27FC236}">
                <a16:creationId xmlns:a16="http://schemas.microsoft.com/office/drawing/2014/main" id="{E4473402-1591-F76F-16A3-837A246FC199}"/>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808035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Cover or skip, based on class date</a:t>
            </a:r>
          </a:p>
          <a:p>
            <a:endParaRPr lang="en-US" dirty="0"/>
          </a:p>
        </p:txBody>
      </p:sp>
      <p:sp>
        <p:nvSpPr>
          <p:cNvPr id="4" name="Slide Number Placeholder 3"/>
          <p:cNvSpPr>
            <a:spLocks noGrp="1"/>
          </p:cNvSpPr>
          <p:nvPr>
            <p:ph type="sldNum" sz="quarter" idx="5"/>
          </p:nvPr>
        </p:nvSpPr>
        <p:spPr/>
        <p:txBody>
          <a:bodyPr/>
          <a:lstStyle/>
          <a:p>
            <a:fld id="{C446AF58-C4A4-48CF-AAC6-817ED3BE6959}" type="slidenum">
              <a:rPr lang="en-US" smtClean="0"/>
              <a:t>47</a:t>
            </a:fld>
            <a:endParaRPr lang="en-US"/>
          </a:p>
        </p:txBody>
      </p:sp>
      <p:sp>
        <p:nvSpPr>
          <p:cNvPr id="5" name="Footer Placeholder 4">
            <a:extLst>
              <a:ext uri="{FF2B5EF4-FFF2-40B4-BE49-F238E27FC236}">
                <a16:creationId xmlns:a16="http://schemas.microsoft.com/office/drawing/2014/main" id="{E4473402-1591-F76F-16A3-837A246FC199}"/>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808035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165" y="4271963"/>
            <a:ext cx="5560060" cy="3636705"/>
          </a:xfrm>
        </p:spPr>
        <p:txBody>
          <a:bodyPr/>
          <a:lstStyle/>
          <a:p>
            <a:pPr marL="171450" indent="-171450">
              <a:lnSpc>
                <a:spcPct val="150000"/>
              </a:lnSpc>
              <a:buFont typeface="Arial" panose="020B0604020202020204" pitchFamily="34" charset="0"/>
              <a:buChar char="•"/>
            </a:pPr>
            <a:r>
              <a:rPr lang="en-US" sz="1400" i="1"/>
              <a:t>Let’s move into political advertising and the importance of identifying sponsors</a:t>
            </a:r>
          </a:p>
          <a:p>
            <a:pPr marL="171450" indent="-171450">
              <a:lnSpc>
                <a:spcPct val="150000"/>
              </a:lnSpc>
              <a:buFont typeface="Arial" panose="020B0604020202020204" pitchFamily="34" charset="0"/>
              <a:buChar char="•"/>
            </a:pPr>
            <a:r>
              <a:rPr lang="en-US" sz="1400" i="1"/>
              <a:t>There’s a </a:t>
            </a:r>
            <a:r>
              <a:rPr lang="en-US" sz="1400" b="1" i="1">
                <a:solidFill>
                  <a:srgbClr val="0070C0"/>
                </a:solidFill>
              </a:rPr>
              <a:t>link in your class email</a:t>
            </a:r>
            <a:r>
              <a:rPr lang="en-US" sz="1400" i="1"/>
              <a:t> to our advertising guidance</a:t>
            </a:r>
          </a:p>
          <a:p>
            <a:pPr marL="171450" indent="-171450">
              <a:lnSpc>
                <a:spcPct val="150000"/>
              </a:lnSpc>
              <a:buFont typeface="Arial" panose="020B0604020202020204" pitchFamily="34" charset="0"/>
              <a:buChar char="•"/>
            </a:pPr>
            <a:r>
              <a:rPr lang="en-US" sz="1400" i="1"/>
              <a:t>Most political advertising requires you to list the sponsor</a:t>
            </a:r>
          </a:p>
          <a:p>
            <a:pPr marL="171450" indent="-171450">
              <a:lnSpc>
                <a:spcPct val="150000"/>
              </a:lnSpc>
              <a:buFont typeface="Arial" panose="020B0604020202020204" pitchFamily="34" charset="0"/>
              <a:buChar char="•"/>
            </a:pPr>
            <a:r>
              <a:rPr lang="en-US" sz="1400">
                <a:highlight>
                  <a:srgbClr val="FFFF00"/>
                </a:highlight>
              </a:rPr>
              <a:t>Click to next slide </a:t>
            </a:r>
            <a:r>
              <a:rPr lang="en-US" sz="1400"/>
              <a:t>to start explaining</a:t>
            </a:r>
          </a:p>
          <a:p>
            <a:endParaRPr lang="en-US"/>
          </a:p>
        </p:txBody>
      </p:sp>
      <p:sp>
        <p:nvSpPr>
          <p:cNvPr id="4" name="Slide Number Placeholder 3"/>
          <p:cNvSpPr>
            <a:spLocks noGrp="1"/>
          </p:cNvSpPr>
          <p:nvPr>
            <p:ph type="sldNum" sz="quarter" idx="5"/>
          </p:nvPr>
        </p:nvSpPr>
        <p:spPr/>
        <p:txBody>
          <a:bodyPr/>
          <a:lstStyle/>
          <a:p>
            <a:fld id="{C446AF58-C4A4-48CF-AAC6-817ED3BE6959}" type="slidenum">
              <a:rPr lang="en-US" smtClean="0"/>
              <a:t>48</a:t>
            </a:fld>
            <a:endParaRPr lang="en-US"/>
          </a:p>
        </p:txBody>
      </p:sp>
      <p:sp>
        <p:nvSpPr>
          <p:cNvPr id="5" name="Footer Placeholder 4">
            <a:extLst>
              <a:ext uri="{FF2B5EF4-FFF2-40B4-BE49-F238E27FC236}">
                <a16:creationId xmlns:a16="http://schemas.microsoft.com/office/drawing/2014/main" id="{A10A0AD9-C1F3-623E-93F6-C641C7F3275F}"/>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11544505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5686" y="4271963"/>
            <a:ext cx="5560060" cy="3636705"/>
          </a:xfrm>
        </p:spPr>
        <p:txBody>
          <a:bodyPr/>
          <a:lstStyle/>
          <a:p>
            <a:pPr marL="285750" indent="-285750">
              <a:lnSpc>
                <a:spcPct val="150000"/>
              </a:lnSpc>
              <a:buFont typeface="Arial" panose="020B0604020202020204" pitchFamily="34" charset="0"/>
              <a:buChar char="•"/>
            </a:pPr>
            <a:r>
              <a:rPr lang="en-US" sz="1400" i="1"/>
              <a:t>The sponsor is…</a:t>
            </a:r>
            <a:r>
              <a:rPr lang="en-US" sz="1400"/>
              <a:t>(</a:t>
            </a:r>
            <a:r>
              <a:rPr lang="en-US" sz="1400">
                <a:highlight>
                  <a:srgbClr val="FFFF00"/>
                </a:highlight>
              </a:rPr>
              <a:t>talk through slide</a:t>
            </a:r>
            <a:r>
              <a:rPr lang="en-US" sz="1400"/>
              <a:t>)</a:t>
            </a:r>
          </a:p>
          <a:p>
            <a:pPr marL="285750" indent="-285750">
              <a:lnSpc>
                <a:spcPct val="150000"/>
              </a:lnSpc>
              <a:buFont typeface="Arial" panose="020B0604020202020204" pitchFamily="34" charset="0"/>
              <a:buChar char="•"/>
            </a:pPr>
            <a:r>
              <a:rPr lang="en-US" sz="1400" i="1"/>
              <a:t>Normally, the advertisement will list the sponsor by saying “Paid for by…” or “Sponsored by…” and there are rules about what must be included</a:t>
            </a:r>
          </a:p>
        </p:txBody>
      </p:sp>
      <p:sp>
        <p:nvSpPr>
          <p:cNvPr id="4" name="Slide Number Placeholder 3"/>
          <p:cNvSpPr>
            <a:spLocks noGrp="1"/>
          </p:cNvSpPr>
          <p:nvPr>
            <p:ph type="sldNum" sz="quarter" idx="5"/>
          </p:nvPr>
        </p:nvSpPr>
        <p:spPr/>
        <p:txBody>
          <a:bodyPr/>
          <a:lstStyle/>
          <a:p>
            <a:fld id="{C446AF58-C4A4-48CF-AAC6-817ED3BE6959}" type="slidenum">
              <a:rPr lang="en-US" smtClean="0"/>
              <a:t>49</a:t>
            </a:fld>
            <a:endParaRPr lang="en-US"/>
          </a:p>
        </p:txBody>
      </p:sp>
      <p:sp>
        <p:nvSpPr>
          <p:cNvPr id="5" name="Footer Placeholder 4">
            <a:extLst>
              <a:ext uri="{FF2B5EF4-FFF2-40B4-BE49-F238E27FC236}">
                <a16:creationId xmlns:a16="http://schemas.microsoft.com/office/drawing/2014/main" id="{C8918A16-4F57-2037-BC45-E35D15075C82}"/>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3552277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849" y="4271686"/>
            <a:ext cx="5540375" cy="4581432"/>
          </a:xfrm>
        </p:spPr>
        <p:txBody>
          <a:bodyPr/>
          <a:lstStyle/>
          <a:p>
            <a:pPr defTabSz="924854">
              <a:lnSpc>
                <a:spcPct val="150000"/>
              </a:lnSpc>
              <a:defRPr/>
            </a:pPr>
            <a:r>
              <a:rPr lang="en-US" sz="1200">
                <a:solidFill>
                  <a:prstClr val="black"/>
                </a:solidFill>
                <a:latin typeface="Calibri" panose="020F0502020204030204"/>
              </a:rPr>
              <a:t>Facilitator (or trainer): </a:t>
            </a:r>
          </a:p>
          <a:p>
            <a:pPr marL="173410" indent="-173410">
              <a:lnSpc>
                <a:spcPct val="150000"/>
              </a:lnSpc>
              <a:buFont typeface="Arial" panose="020B0604020202020204" pitchFamily="34" charset="0"/>
              <a:buChar char="•"/>
            </a:pPr>
            <a:r>
              <a:rPr lang="en-US" i="1"/>
              <a:t>You can see today’s topics here; the contributions section is probably the longest</a:t>
            </a:r>
          </a:p>
          <a:p>
            <a:pPr marL="173410" indent="-173410">
              <a:lnSpc>
                <a:spcPct val="150000"/>
              </a:lnSpc>
              <a:buFont typeface="Arial" panose="020B0604020202020204" pitchFamily="34" charset="0"/>
              <a:buChar char="•"/>
            </a:pPr>
            <a:r>
              <a:rPr lang="en-US" i="1"/>
              <a:t>We will take a break about halfway through</a:t>
            </a:r>
          </a:p>
          <a:p>
            <a:pPr marL="173410" indent="-173410">
              <a:lnSpc>
                <a:spcPct val="150000"/>
              </a:lnSpc>
              <a:buFont typeface="Arial" panose="020B0604020202020204" pitchFamily="34" charset="0"/>
              <a:buChar char="•"/>
            </a:pPr>
            <a:r>
              <a:rPr lang="en-US" i="1">
                <a:solidFill>
                  <a:prstClr val="black"/>
                </a:solidFill>
              </a:rPr>
              <a:t>What we </a:t>
            </a:r>
            <a:r>
              <a:rPr lang="en-US" i="1" u="sng">
                <a:solidFill>
                  <a:prstClr val="black"/>
                </a:solidFill>
              </a:rPr>
              <a:t>won’t</a:t>
            </a:r>
            <a:r>
              <a:rPr lang="en-US" i="1">
                <a:solidFill>
                  <a:prstClr val="black"/>
                </a:solidFill>
              </a:rPr>
              <a:t> be doing is answering questions that are very specific and unique to one person, but we’ll tell you how to get those questions answered</a:t>
            </a:r>
          </a:p>
          <a:p>
            <a:pPr marL="173410" indent="-173410">
              <a:lnSpc>
                <a:spcPct val="150000"/>
              </a:lnSpc>
              <a:buFont typeface="Arial" panose="020B0604020202020204" pitchFamily="34" charset="0"/>
              <a:buChar char="•"/>
            </a:pPr>
            <a:r>
              <a:rPr lang="en-US" i="1">
                <a:solidFill>
                  <a:prstClr val="black"/>
                </a:solidFill>
              </a:rPr>
              <a:t>We also won’t be showing you how to report online using the system we call ORCA. We have another class that covers that, which you may have signed up for.</a:t>
            </a:r>
            <a:endParaRPr lang="en-US" i="1"/>
          </a:p>
          <a:p>
            <a:pPr marL="173410" indent="-173410">
              <a:lnSpc>
                <a:spcPct val="150000"/>
              </a:lnSpc>
              <a:buFont typeface="Arial" panose="020B0604020202020204" pitchFamily="34" charset="0"/>
              <a:buChar char="•"/>
            </a:pPr>
            <a:r>
              <a:rPr lang="en-US" i="1"/>
              <a:t>This class is scheduled for 3 hours, but we often end early depending on questions</a:t>
            </a:r>
          </a:p>
          <a:p>
            <a:pPr marL="173410" indent="-173410">
              <a:lnSpc>
                <a:spcPct val="150000"/>
              </a:lnSpc>
              <a:buFont typeface="Arial" panose="020B0604020202020204" pitchFamily="34" charset="0"/>
              <a:buChar char="•"/>
            </a:pPr>
            <a:r>
              <a:rPr lang="en-US" i="1"/>
              <a:t>As we go through the topics, remember that most of what you will hear today can also be found on the PDC website</a:t>
            </a:r>
          </a:p>
          <a:p>
            <a:pPr marL="173410" indent="-173410">
              <a:lnSpc>
                <a:spcPct val="150000"/>
              </a:lnSpc>
              <a:buFont typeface="Arial" panose="020B0604020202020204" pitchFamily="34" charset="0"/>
              <a:buChar char="•"/>
            </a:pPr>
            <a:r>
              <a:rPr lang="en-US" i="1"/>
              <a:t>It will help us to know something about who is here today</a:t>
            </a:r>
          </a:p>
          <a:p>
            <a:pPr marL="173410" indent="-173410">
              <a:lnSpc>
                <a:spcPct val="150000"/>
              </a:lnSpc>
              <a:buFont typeface="Arial" panose="020B0604020202020204" pitchFamily="34" charset="0"/>
              <a:buChar char="•"/>
            </a:pPr>
            <a:r>
              <a:rPr lang="en-US">
                <a:highlight>
                  <a:srgbClr val="00FFFF"/>
                </a:highlight>
              </a:rPr>
              <a:t>Ask participants to put roles in chat box (candidate/committee rep/treasurer, etc.)</a:t>
            </a:r>
          </a:p>
          <a:p>
            <a:pPr marL="173410" indent="-173410">
              <a:lnSpc>
                <a:spcPct val="150000"/>
              </a:lnSpc>
              <a:buFont typeface="Arial" panose="020B0604020202020204" pitchFamily="34" charset="0"/>
              <a:buChar char="•"/>
            </a:pPr>
            <a:r>
              <a:rPr lang="en-US">
                <a:highlight>
                  <a:srgbClr val="00FFFF"/>
                </a:highlight>
              </a:rPr>
              <a:t>Launch Zoom poll about highest area of interest</a:t>
            </a:r>
          </a:p>
          <a:p>
            <a:pPr marL="173410" indent="-173410">
              <a:lnSpc>
                <a:spcPct val="150000"/>
              </a:lnSpc>
              <a:buFont typeface="Arial" panose="020B0604020202020204" pitchFamily="34" charset="0"/>
              <a:buChar char="•"/>
            </a:pPr>
            <a:r>
              <a:rPr lang="en-US" i="1"/>
              <a:t>Thank you for that</a:t>
            </a:r>
          </a:p>
          <a:p>
            <a:pPr marL="173410" indent="-173410">
              <a:lnSpc>
                <a:spcPct val="150000"/>
              </a:lnSpc>
              <a:buFont typeface="Arial" panose="020B0604020202020204" pitchFamily="34" charset="0"/>
              <a:buChar char="•"/>
            </a:pPr>
            <a:r>
              <a:rPr lang="en-US" i="1"/>
              <a:t>Now to a quick overview of the Public Disclosure Commission</a:t>
            </a:r>
          </a:p>
          <a:p>
            <a:pPr marL="173410" indent="-173410">
              <a:lnSpc>
                <a:spcPct val="150000"/>
              </a:lnSpc>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446AF58-C4A4-48CF-AAC6-817ED3BE6959}" type="slidenum">
              <a:rPr lang="en-US" smtClean="0"/>
              <a:t>5</a:t>
            </a:fld>
            <a:endParaRPr lang="en-US"/>
          </a:p>
        </p:txBody>
      </p:sp>
      <p:sp>
        <p:nvSpPr>
          <p:cNvPr id="5" name="Footer Placeholder 4">
            <a:extLst>
              <a:ext uri="{FF2B5EF4-FFF2-40B4-BE49-F238E27FC236}">
                <a16:creationId xmlns:a16="http://schemas.microsoft.com/office/drawing/2014/main" id="{C8B4F55E-2941-1ADC-5BC7-B458630311D0}"/>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18073336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7" y="4271963"/>
            <a:ext cx="5560060" cy="3636705"/>
          </a:xfrm>
        </p:spPr>
        <p:txBody>
          <a:bodyPr/>
          <a:lstStyle/>
          <a:p>
            <a:pPr marL="285750" indent="-285750">
              <a:lnSpc>
                <a:spcPct val="150000"/>
              </a:lnSpc>
              <a:buFont typeface="Arial" panose="020B0604020202020204" pitchFamily="34" charset="0"/>
              <a:buChar char="•"/>
            </a:pPr>
            <a:r>
              <a:rPr lang="en-US" sz="1400" i="1"/>
              <a:t>This table shows some of the requirements for listing the sponsor </a:t>
            </a:r>
          </a:p>
          <a:p>
            <a:pPr marL="285750" indent="-285750">
              <a:lnSpc>
                <a:spcPct val="150000"/>
              </a:lnSpc>
              <a:buFont typeface="Arial" panose="020B0604020202020204" pitchFamily="34" charset="0"/>
              <a:buChar char="•"/>
            </a:pPr>
            <a:r>
              <a:rPr lang="en-US" sz="1400">
                <a:highlight>
                  <a:srgbClr val="FFFF00"/>
                </a:highlight>
              </a:rPr>
              <a:t>Talk through slide</a:t>
            </a:r>
          </a:p>
          <a:p>
            <a:pPr marL="285750" indent="-285750">
              <a:lnSpc>
                <a:spcPct val="150000"/>
              </a:lnSpc>
              <a:buFont typeface="Arial" panose="020B0604020202020204" pitchFamily="34" charset="0"/>
              <a:buChar char="•"/>
            </a:pPr>
            <a:r>
              <a:rPr lang="en-US" sz="1400"/>
              <a:t>Point out extra information, if desired:</a:t>
            </a:r>
          </a:p>
          <a:p>
            <a:pPr marL="742950" lvl="1" indent="-285750">
              <a:lnSpc>
                <a:spcPct val="150000"/>
              </a:lnSpc>
              <a:buFont typeface="Arial" panose="020B0604020202020204" pitchFamily="34" charset="0"/>
              <a:buChar char="•"/>
            </a:pPr>
            <a:r>
              <a:rPr lang="en-US" altLang="en-US" sz="1400"/>
              <a:t>If it’s a </a:t>
            </a:r>
            <a:r>
              <a:rPr lang="en-US" altLang="en-US" sz="1400" b="1"/>
              <a:t>partisan office</a:t>
            </a:r>
            <a:r>
              <a:rPr lang="en-US" altLang="en-US" sz="1400"/>
              <a:t>, must put party name or symbol - no exceptions in all advertising</a:t>
            </a:r>
          </a:p>
          <a:p>
            <a:pPr marL="742950" lvl="1" indent="-285750">
              <a:lnSpc>
                <a:spcPct val="150000"/>
              </a:lnSpc>
              <a:buFont typeface="Arial" panose="020B0604020202020204" pitchFamily="34" charset="0"/>
              <a:buChar char="•"/>
            </a:pPr>
            <a:r>
              <a:rPr lang="en-US" altLang="en-US" sz="1400"/>
              <a:t>An ad </a:t>
            </a:r>
            <a:r>
              <a:rPr lang="en-US" altLang="en-US" sz="1400" b="1"/>
              <a:t>opposing</a:t>
            </a:r>
            <a:r>
              <a:rPr lang="en-US" altLang="en-US" sz="1400"/>
              <a:t> a certain candidate needs party affiliation</a:t>
            </a:r>
          </a:p>
          <a:p>
            <a:pPr marL="742950" lvl="1" indent="-285750">
              <a:lnSpc>
                <a:spcPct val="150000"/>
              </a:lnSpc>
              <a:buFont typeface="Arial" panose="020B0604020202020204" pitchFamily="34" charset="0"/>
              <a:buChar char="•"/>
            </a:pPr>
            <a:r>
              <a:rPr lang="en-US" altLang="en-US" sz="1400"/>
              <a:t>Info about how recent </a:t>
            </a:r>
            <a:r>
              <a:rPr lang="en-US" altLang="en-US" sz="1400" b="1"/>
              <a:t>photos</a:t>
            </a:r>
            <a:r>
              <a:rPr lang="en-US" altLang="en-US" sz="1400"/>
              <a:t> need to be (1 within five years)</a:t>
            </a:r>
          </a:p>
          <a:p>
            <a:endParaRPr lang="en-US" sz="1400"/>
          </a:p>
          <a:p>
            <a:endParaRPr lang="en-US" sz="1400"/>
          </a:p>
        </p:txBody>
      </p:sp>
      <p:sp>
        <p:nvSpPr>
          <p:cNvPr id="4" name="Slide Number Placeholder 3"/>
          <p:cNvSpPr>
            <a:spLocks noGrp="1"/>
          </p:cNvSpPr>
          <p:nvPr>
            <p:ph type="sldNum" sz="quarter" idx="5"/>
          </p:nvPr>
        </p:nvSpPr>
        <p:spPr/>
        <p:txBody>
          <a:bodyPr/>
          <a:lstStyle/>
          <a:p>
            <a:fld id="{C446AF58-C4A4-48CF-AAC6-817ED3BE6959}" type="slidenum">
              <a:rPr lang="en-US" smtClean="0"/>
              <a:t>50</a:t>
            </a:fld>
            <a:endParaRPr lang="en-US"/>
          </a:p>
        </p:txBody>
      </p:sp>
      <p:sp>
        <p:nvSpPr>
          <p:cNvPr id="5" name="Footer Placeholder 4">
            <a:extLst>
              <a:ext uri="{FF2B5EF4-FFF2-40B4-BE49-F238E27FC236}">
                <a16:creationId xmlns:a16="http://schemas.microsoft.com/office/drawing/2014/main" id="{C6A27A68-D0C2-6696-314B-651079E48265}"/>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18039089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850" y="4271963"/>
            <a:ext cx="5560060" cy="3636705"/>
          </a:xfrm>
        </p:spPr>
        <p:txBody>
          <a:bodyPr/>
          <a:lstStyle/>
          <a:p>
            <a:pPr marL="171450" indent="-171450">
              <a:lnSpc>
                <a:spcPct val="150000"/>
              </a:lnSpc>
              <a:buFont typeface="Arial" panose="020B0604020202020204" pitchFamily="34" charset="0"/>
              <a:buChar char="•"/>
            </a:pPr>
            <a:r>
              <a:rPr lang="en-US" sz="1400" i="1"/>
              <a:t>It’s important to know that some forms of advertising are exempt from the sponsor ID requirement, while others have many requirements</a:t>
            </a:r>
          </a:p>
          <a:p>
            <a:pPr marL="171450" indent="-171450">
              <a:lnSpc>
                <a:spcPct val="150000"/>
              </a:lnSpc>
              <a:buFont typeface="Arial" panose="020B0604020202020204" pitchFamily="34" charset="0"/>
              <a:buChar char="•"/>
            </a:pPr>
            <a:r>
              <a:rPr lang="en-US" sz="1400" i="1"/>
              <a:t>Changes have been made over the past few years, so do some investigating on our website before you order advertising</a:t>
            </a:r>
          </a:p>
        </p:txBody>
      </p:sp>
      <p:sp>
        <p:nvSpPr>
          <p:cNvPr id="4" name="Slide Number Placeholder 3"/>
          <p:cNvSpPr>
            <a:spLocks noGrp="1"/>
          </p:cNvSpPr>
          <p:nvPr>
            <p:ph type="sldNum" sz="quarter" idx="5"/>
          </p:nvPr>
        </p:nvSpPr>
        <p:spPr/>
        <p:txBody>
          <a:bodyPr/>
          <a:lstStyle/>
          <a:p>
            <a:fld id="{C446AF58-C4A4-48CF-AAC6-817ED3BE6959}" type="slidenum">
              <a:rPr lang="en-US" smtClean="0"/>
              <a:t>51</a:t>
            </a:fld>
            <a:endParaRPr lang="en-US"/>
          </a:p>
        </p:txBody>
      </p:sp>
      <p:sp>
        <p:nvSpPr>
          <p:cNvPr id="5" name="Footer Placeholder 4">
            <a:extLst>
              <a:ext uri="{FF2B5EF4-FFF2-40B4-BE49-F238E27FC236}">
                <a16:creationId xmlns:a16="http://schemas.microsoft.com/office/drawing/2014/main" id="{C1CE6E1C-532D-3B79-3500-749170FBA4E5}"/>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2027841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295999"/>
            <a:ext cx="5560060" cy="3636705"/>
          </a:xfrm>
        </p:spPr>
        <p:txBody>
          <a:bodyPr/>
          <a:lstStyle/>
          <a:p>
            <a:pPr marL="285750" indent="-285750">
              <a:lnSpc>
                <a:spcPct val="150000"/>
              </a:lnSpc>
              <a:buFont typeface="Arial" panose="020B0604020202020204" pitchFamily="34" charset="0"/>
              <a:buChar char="•"/>
            </a:pPr>
            <a:r>
              <a:rPr lang="en-US" sz="1400" i="1"/>
              <a:t>This is something else to know about advertising</a:t>
            </a:r>
          </a:p>
          <a:p>
            <a:pPr marL="285750" indent="-285750">
              <a:lnSpc>
                <a:spcPct val="150000"/>
              </a:lnSpc>
              <a:buFont typeface="Arial" panose="020B0604020202020204" pitchFamily="34" charset="0"/>
              <a:buChar char="•"/>
            </a:pPr>
            <a:r>
              <a:rPr lang="en-US" sz="1400" i="1"/>
              <a:t>According to RCW, charging for an endorsement or media coverage is illegal</a:t>
            </a:r>
          </a:p>
          <a:p>
            <a:pPr marL="285750" indent="-285750">
              <a:lnSpc>
                <a:spcPct val="150000"/>
              </a:lnSpc>
              <a:buFont typeface="Arial" panose="020B0604020202020204" pitchFamily="34" charset="0"/>
              <a:buChar char="•"/>
            </a:pPr>
            <a:r>
              <a:rPr lang="en-US" sz="1400" i="1"/>
              <a:t>The RCW says</a:t>
            </a:r>
            <a:r>
              <a:rPr lang="en-US" sz="1400"/>
              <a:t>…(</a:t>
            </a:r>
            <a:r>
              <a:rPr lang="en-US" sz="1400">
                <a:highlight>
                  <a:srgbClr val="FFFF00"/>
                </a:highlight>
              </a:rPr>
              <a:t>read quote from RCW</a:t>
            </a:r>
            <a:r>
              <a:rPr lang="en-US" sz="1400"/>
              <a:t>)</a:t>
            </a:r>
          </a:p>
          <a:p>
            <a:pPr marL="285750" indent="-285750">
              <a:lnSpc>
                <a:spcPct val="150000"/>
              </a:lnSpc>
              <a:buFont typeface="Arial" panose="020B0604020202020204" pitchFamily="34" charset="0"/>
              <a:buChar char="•"/>
            </a:pPr>
            <a:r>
              <a:rPr lang="en-US" sz="1400" b="1" i="1">
                <a:solidFill>
                  <a:srgbClr val="FF0000"/>
                </a:solidFill>
              </a:rPr>
              <a:t>For example, </a:t>
            </a:r>
            <a:r>
              <a:rPr lang="en-US" sz="1400" i="1"/>
              <a:t>if you the candidate were approached by a media person who said, “if you purchase an ad in our magazine, we will endorse you,” that would be a violation of the law</a:t>
            </a:r>
          </a:p>
          <a:p>
            <a:pPr marL="285750" indent="-285750">
              <a:lnSpc>
                <a:spcPct val="150000"/>
              </a:lnSpc>
              <a:buFont typeface="Arial" panose="020B0604020202020204" pitchFamily="34" charset="0"/>
              <a:buChar char="•"/>
            </a:pPr>
            <a:r>
              <a:rPr lang="en-US" sz="1400" i="1"/>
              <a:t>Endorsements must come unencumbered</a:t>
            </a:r>
          </a:p>
          <a:p>
            <a:pPr marL="285750" indent="-285750">
              <a:lnSpc>
                <a:spcPct val="150000"/>
              </a:lnSpc>
              <a:buFont typeface="Arial" panose="020B0604020202020204" pitchFamily="34" charset="0"/>
              <a:buChar char="•"/>
            </a:pPr>
            <a:r>
              <a:rPr lang="en-US" sz="1400" i="1"/>
              <a:t>And this leads us to 8 major violations that you really want to avoid</a:t>
            </a:r>
          </a:p>
        </p:txBody>
      </p:sp>
      <p:sp>
        <p:nvSpPr>
          <p:cNvPr id="4" name="Slide Number Placeholder 3"/>
          <p:cNvSpPr>
            <a:spLocks noGrp="1"/>
          </p:cNvSpPr>
          <p:nvPr>
            <p:ph type="sldNum" sz="quarter" idx="5"/>
          </p:nvPr>
        </p:nvSpPr>
        <p:spPr/>
        <p:txBody>
          <a:bodyPr/>
          <a:lstStyle/>
          <a:p>
            <a:fld id="{C446AF58-C4A4-48CF-AAC6-817ED3BE6959}" type="slidenum">
              <a:rPr lang="en-US" smtClean="0"/>
              <a:t>52</a:t>
            </a:fld>
            <a:endParaRPr lang="en-US"/>
          </a:p>
        </p:txBody>
      </p:sp>
      <p:sp>
        <p:nvSpPr>
          <p:cNvPr id="5" name="Footer Placeholder 4">
            <a:extLst>
              <a:ext uri="{FF2B5EF4-FFF2-40B4-BE49-F238E27FC236}">
                <a16:creationId xmlns:a16="http://schemas.microsoft.com/office/drawing/2014/main" id="{72065212-C5CA-8C47-2B01-7D0430E917C4}"/>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30111623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850" y="4271963"/>
            <a:ext cx="5560060" cy="4500706"/>
          </a:xfrm>
        </p:spPr>
        <p:txBody>
          <a:bodyPr/>
          <a:lstStyle/>
          <a:p>
            <a:endParaRPr lang="en-US"/>
          </a:p>
          <a:p>
            <a:endParaRPr lang="en-US"/>
          </a:p>
        </p:txBody>
      </p:sp>
      <p:sp>
        <p:nvSpPr>
          <p:cNvPr id="4" name="Slide Number Placeholder 3"/>
          <p:cNvSpPr>
            <a:spLocks noGrp="1"/>
          </p:cNvSpPr>
          <p:nvPr>
            <p:ph type="sldNum" sz="quarter" idx="5"/>
          </p:nvPr>
        </p:nvSpPr>
        <p:spPr/>
        <p:txBody>
          <a:bodyPr/>
          <a:lstStyle/>
          <a:p>
            <a:fld id="{C446AF58-C4A4-48CF-AAC6-817ED3BE6959}" type="slidenum">
              <a:rPr lang="en-US" smtClean="0"/>
              <a:t>53</a:t>
            </a:fld>
            <a:endParaRPr lang="en-US"/>
          </a:p>
        </p:txBody>
      </p:sp>
      <p:sp>
        <p:nvSpPr>
          <p:cNvPr id="5" name="Notes Placeholder 2">
            <a:extLst>
              <a:ext uri="{FF2B5EF4-FFF2-40B4-BE49-F238E27FC236}">
                <a16:creationId xmlns:a16="http://schemas.microsoft.com/office/drawing/2014/main" id="{2D73207B-1810-8565-5C48-F99C73CBC847}"/>
              </a:ext>
            </a:extLst>
          </p:cNvPr>
          <p:cNvSpPr txBox="1">
            <a:spLocks/>
          </p:cNvSpPr>
          <p:nvPr/>
        </p:nvSpPr>
        <p:spPr>
          <a:xfrm>
            <a:off x="588402" y="4271964"/>
            <a:ext cx="5773270" cy="4665302"/>
          </a:xfrm>
          <a:prstGeom prst="rect">
            <a:avLst/>
          </a:prstGeom>
        </p:spPr>
        <p:txBody>
          <a:bodyPr vert="horz" lIns="92485" tIns="46243" rIns="92485" bIns="46243"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82880" indent="-182880">
              <a:lnSpc>
                <a:spcPct val="150000"/>
              </a:lnSpc>
              <a:buFont typeface="Arial" panose="020B0604020202020204" pitchFamily="34" charset="0"/>
              <a:buChar char="•"/>
            </a:pPr>
            <a:r>
              <a:rPr lang="en-US" i="1"/>
              <a:t>Of course everyone plans to follow all disclosure laws and no violations are condoned, but I want to talk about 8 violations that tend to bring the biggest consequences, including the possibility of stiff penalties</a:t>
            </a:r>
          </a:p>
          <a:p>
            <a:pPr marL="182880" indent="-182880">
              <a:lnSpc>
                <a:spcPct val="150000"/>
              </a:lnSpc>
              <a:buFont typeface="Arial" panose="020B0604020202020204" pitchFamily="34" charset="0"/>
              <a:buChar char="•"/>
            </a:pPr>
            <a:r>
              <a:rPr lang="en-US" i="1"/>
              <a:t>Some of these we’ve covered already, but they’re worth noting again</a:t>
            </a:r>
          </a:p>
          <a:p>
            <a:pPr marL="182880" indent="-182880">
              <a:lnSpc>
                <a:spcPct val="150000"/>
              </a:lnSpc>
              <a:buFont typeface="Arial" panose="020B0604020202020204" pitchFamily="34" charset="0"/>
              <a:buChar char="•"/>
            </a:pPr>
            <a:r>
              <a:rPr lang="en-US" i="1"/>
              <a:t>The first one we just talked about</a:t>
            </a:r>
          </a:p>
          <a:p>
            <a:pPr marL="182880" indent="-182880">
              <a:lnSpc>
                <a:spcPct val="150000"/>
              </a:lnSpc>
              <a:buFont typeface="Arial" panose="020B0604020202020204" pitchFamily="34" charset="0"/>
              <a:buChar char="•"/>
            </a:pPr>
            <a:r>
              <a:rPr lang="en-US" i="1"/>
              <a:t>Number 2 we also covered, but again: you can’t use a public facility to assist with campaigns unless it’s the regular and normal behavior of the facility</a:t>
            </a:r>
          </a:p>
          <a:p>
            <a:pPr marL="182880" indent="-182880">
              <a:lnSpc>
                <a:spcPct val="150000"/>
              </a:lnSpc>
              <a:buFont typeface="Arial" panose="020B0604020202020204" pitchFamily="34" charset="0"/>
              <a:buChar char="•"/>
            </a:pPr>
            <a:r>
              <a:rPr lang="en-US" i="1"/>
              <a:t>Number 3: If you are an </a:t>
            </a:r>
            <a:r>
              <a:rPr lang="en-US" i="1" u="sng"/>
              <a:t>elected official</a:t>
            </a:r>
            <a:r>
              <a:rPr lang="en-US" i="1"/>
              <a:t>, you can’t solicit contributions from an employee in your agency</a:t>
            </a:r>
          </a:p>
          <a:p>
            <a:pPr marL="182880" indent="-182880">
              <a:lnSpc>
                <a:spcPct val="150000"/>
              </a:lnSpc>
              <a:buFont typeface="Arial" panose="020B0604020202020204" pitchFamily="34" charset="0"/>
              <a:buChar char="•"/>
            </a:pPr>
            <a:r>
              <a:rPr kumimoji="0" lang="en-US" b="0" i="1" u="none" strike="noStrike" kern="1200" cap="none" spc="0" normalizeH="0" baseline="0" noProof="0">
                <a:ln>
                  <a:noFill/>
                </a:ln>
                <a:solidFill>
                  <a:prstClr val="black"/>
                </a:solidFill>
                <a:effectLst/>
                <a:uLnTx/>
                <a:uFillTx/>
                <a:latin typeface="Calibri" panose="020F0502020204030204"/>
                <a:ea typeface="+mn-ea"/>
                <a:cs typeface="+mn-cs"/>
              </a:rPr>
              <a:t>An elected official can ACCEPT contributions, but not solicit them</a:t>
            </a:r>
          </a:p>
          <a:p>
            <a:pPr marL="182880" indent="-182880">
              <a:lnSpc>
                <a:spcPct val="150000"/>
              </a:lnSpc>
              <a:buFont typeface="Arial" panose="020B0604020202020204" pitchFamily="34" charset="0"/>
              <a:buChar char="•"/>
            </a:pPr>
            <a:r>
              <a:rPr lang="en-US" b="1" i="1">
                <a:solidFill>
                  <a:srgbClr val="FF0000"/>
                </a:solidFill>
              </a:rPr>
              <a:t>For example, </a:t>
            </a:r>
            <a:r>
              <a:rPr lang="en-US" i="1"/>
              <a:t>the Mayor of Olympia can’t solicit contributions from city employees</a:t>
            </a:r>
          </a:p>
          <a:p>
            <a:pPr marL="182880" indent="-182880">
              <a:lnSpc>
                <a:spcPct val="150000"/>
              </a:lnSpc>
              <a:buFont typeface="Arial" panose="020B0604020202020204" pitchFamily="34" charset="0"/>
              <a:buChar char="•"/>
            </a:pPr>
            <a:r>
              <a:rPr lang="en-US" i="1" u="sng"/>
              <a:t>Candidates not yet elected </a:t>
            </a:r>
            <a:r>
              <a:rPr lang="en-US" i="1"/>
              <a:t>can, but need to check their agency’s rules and follow those</a:t>
            </a:r>
          </a:p>
          <a:p>
            <a:pPr marL="182880" indent="-182880">
              <a:lnSpc>
                <a:spcPct val="150000"/>
              </a:lnSpc>
              <a:buFont typeface="Arial" panose="020B0604020202020204" pitchFamily="34" charset="0"/>
              <a:buChar char="•"/>
            </a:pPr>
            <a:r>
              <a:rPr lang="en-US" i="1"/>
              <a:t>Number 4 we discussed: a candidate’s campaign spending must be for the campaign. Remember we talked about the gas in the car example. </a:t>
            </a:r>
          </a:p>
          <a:p>
            <a:pPr>
              <a:lnSpc>
                <a:spcPct val="150000"/>
              </a:lnSpc>
            </a:pPr>
            <a:endParaRPr lang="en-US" i="1"/>
          </a:p>
          <a:p>
            <a:pPr marL="285750" indent="-285750">
              <a:lnSpc>
                <a:spcPct val="150000"/>
              </a:lnSpc>
              <a:buFont typeface="Arial" panose="020B0604020202020204" pitchFamily="34" charset="0"/>
              <a:buChar char="•"/>
            </a:pPr>
            <a:endParaRPr lang="en-US" sz="1400" i="1"/>
          </a:p>
        </p:txBody>
      </p:sp>
      <p:sp>
        <p:nvSpPr>
          <p:cNvPr id="6" name="Footer Placeholder 5">
            <a:extLst>
              <a:ext uri="{FF2B5EF4-FFF2-40B4-BE49-F238E27FC236}">
                <a16:creationId xmlns:a16="http://schemas.microsoft.com/office/drawing/2014/main" id="{87066FF4-42B9-468B-F1B5-8517F845CFF4}"/>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42932228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850" y="4271963"/>
            <a:ext cx="5560060" cy="4500706"/>
          </a:xfrm>
        </p:spPr>
        <p:txBody>
          <a:bodyPr/>
          <a:lstStyle/>
          <a:p>
            <a:endParaRPr lang="en-US"/>
          </a:p>
          <a:p>
            <a:endParaRPr lang="en-US"/>
          </a:p>
        </p:txBody>
      </p:sp>
      <p:sp>
        <p:nvSpPr>
          <p:cNvPr id="4" name="Slide Number Placeholder 3"/>
          <p:cNvSpPr>
            <a:spLocks noGrp="1"/>
          </p:cNvSpPr>
          <p:nvPr>
            <p:ph type="sldNum" sz="quarter" idx="5"/>
          </p:nvPr>
        </p:nvSpPr>
        <p:spPr/>
        <p:txBody>
          <a:bodyPr/>
          <a:lstStyle/>
          <a:p>
            <a:fld id="{C446AF58-C4A4-48CF-AAC6-817ED3BE6959}" type="slidenum">
              <a:rPr lang="en-US" smtClean="0"/>
              <a:t>54</a:t>
            </a:fld>
            <a:endParaRPr lang="en-US"/>
          </a:p>
        </p:txBody>
      </p:sp>
      <p:sp>
        <p:nvSpPr>
          <p:cNvPr id="5" name="Notes Placeholder 2">
            <a:extLst>
              <a:ext uri="{FF2B5EF4-FFF2-40B4-BE49-F238E27FC236}">
                <a16:creationId xmlns:a16="http://schemas.microsoft.com/office/drawing/2014/main" id="{BECAF8DA-4C67-D893-009E-84085CFBC5AF}"/>
              </a:ext>
            </a:extLst>
          </p:cNvPr>
          <p:cNvSpPr txBox="1">
            <a:spLocks/>
          </p:cNvSpPr>
          <p:nvPr/>
        </p:nvSpPr>
        <p:spPr>
          <a:xfrm>
            <a:off x="685165" y="4290363"/>
            <a:ext cx="5834905" cy="4726415"/>
          </a:xfrm>
          <a:prstGeom prst="rect">
            <a:avLst/>
          </a:prstGeom>
        </p:spPr>
        <p:txBody>
          <a:bodyPr vert="horz" lIns="0" tIns="0" rIns="0" bIns="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64592" indent="-164592">
              <a:lnSpc>
                <a:spcPct val="150000"/>
              </a:lnSpc>
              <a:buFont typeface="Arial" panose="020B0604020202020204" pitchFamily="34" charset="0"/>
              <a:buChar char="•"/>
            </a:pPr>
            <a:r>
              <a:rPr lang="en-US" i="1"/>
              <a:t>Number 5: There are limits to anonymous contributions and you should not be seeking anonymous donations. We discussed that at length.</a:t>
            </a:r>
          </a:p>
          <a:p>
            <a:pPr marL="164592" indent="-164592">
              <a:lnSpc>
                <a:spcPct val="150000"/>
              </a:lnSpc>
              <a:buFont typeface="Arial" panose="020B0604020202020204" pitchFamily="34" charset="0"/>
              <a:buChar char="•"/>
            </a:pPr>
            <a:r>
              <a:rPr lang="en-US" i="1"/>
              <a:t>Number 6: You cannot pay back someone for a contribution they made. Remember: contributor information must be reported, and if someone gets reimbursed for their contribution, they are not really the donor. </a:t>
            </a:r>
            <a:endParaRPr lang="en-US" b="1">
              <a:solidFill>
                <a:srgbClr val="FF0000"/>
              </a:solidFill>
            </a:endParaRPr>
          </a:p>
          <a:p>
            <a:pPr marL="164592" indent="-164592">
              <a:lnSpc>
                <a:spcPct val="150000"/>
              </a:lnSpc>
              <a:buFont typeface="Arial" panose="020B0604020202020204" pitchFamily="34" charset="0"/>
              <a:buChar char="•"/>
            </a:pPr>
            <a:r>
              <a:rPr lang="en-US" i="1"/>
              <a:t>Number 7: Candidates cannot use campaign funds to assist another candidate or committee</a:t>
            </a:r>
          </a:p>
          <a:p>
            <a:pPr marL="164592" indent="-164592">
              <a:lnSpc>
                <a:spcPct val="150000"/>
              </a:lnSpc>
              <a:buFont typeface="Arial" panose="020B0604020202020204" pitchFamily="34" charset="0"/>
              <a:buChar char="•"/>
            </a:pPr>
            <a:r>
              <a:rPr lang="en-US" b="1" i="1">
                <a:solidFill>
                  <a:srgbClr val="FF0000"/>
                </a:solidFill>
              </a:rPr>
              <a:t>For example</a:t>
            </a:r>
            <a:r>
              <a:rPr lang="en-US" i="1"/>
              <a:t>, a candidate can’t use campaign funds to attend a party committee dinner. This is because any profits made at the dinner are essentially donations to other campaigns. </a:t>
            </a:r>
            <a:r>
              <a:rPr lang="en-US"/>
              <a:t>(Elaborate on cost of consumables, if desired) </a:t>
            </a:r>
          </a:p>
          <a:p>
            <a:pPr marL="164592" indent="-164592">
              <a:lnSpc>
                <a:spcPct val="150000"/>
              </a:lnSpc>
              <a:buFont typeface="Arial" panose="020B0604020202020204" pitchFamily="34" charset="0"/>
              <a:buChar char="•"/>
            </a:pPr>
            <a:r>
              <a:rPr lang="en-US" b="1" i="1">
                <a:solidFill>
                  <a:srgbClr val="FF0000"/>
                </a:solidFill>
              </a:rPr>
              <a:t>As another example,</a:t>
            </a:r>
            <a:r>
              <a:rPr lang="en-US" i="1"/>
              <a:t> if 2 candidates share the cost of a booth at a fair, they must do so equally. If one pays the whole thing, they are contributing to the other person’s campaign.</a:t>
            </a:r>
          </a:p>
          <a:p>
            <a:pPr marL="164592" indent="-164592">
              <a:lnSpc>
                <a:spcPct val="150000"/>
              </a:lnSpc>
              <a:buFont typeface="Arial" panose="020B0604020202020204" pitchFamily="34" charset="0"/>
              <a:buChar char="•"/>
            </a:pPr>
            <a:r>
              <a:rPr lang="en-US" i="1"/>
              <a:t>Number 8 is about concealment and the whole purpose of disclosure law </a:t>
            </a:r>
            <a:r>
              <a:rPr lang="en-US"/>
              <a:t>(</a:t>
            </a:r>
            <a:r>
              <a:rPr lang="en-US">
                <a:highlight>
                  <a:srgbClr val="FFFF00"/>
                </a:highlight>
              </a:rPr>
              <a:t>click to next slide for key point</a:t>
            </a:r>
            <a:r>
              <a:rPr lang="en-US"/>
              <a:t>)</a:t>
            </a:r>
          </a:p>
          <a:p>
            <a:pPr>
              <a:lnSpc>
                <a:spcPct val="150000"/>
              </a:lnSpc>
            </a:pPr>
            <a:endParaRPr lang="en-US"/>
          </a:p>
          <a:p>
            <a:pPr>
              <a:lnSpc>
                <a:spcPct val="150000"/>
              </a:lnSpc>
            </a:pPr>
            <a:r>
              <a:rPr lang="en-US" b="1"/>
              <a:t>IN CASE ASKED: </a:t>
            </a:r>
          </a:p>
          <a:p>
            <a:pPr marL="171450" indent="-171450">
              <a:lnSpc>
                <a:spcPct val="150000"/>
              </a:lnSpc>
              <a:buFont typeface="Arial" panose="020B0604020202020204" pitchFamily="34" charset="0"/>
              <a:buChar char="•"/>
            </a:pPr>
            <a:r>
              <a:rPr lang="en-US"/>
              <a:t>On bundling contributions: Individuals may, but organizations can’t</a:t>
            </a:r>
            <a:endParaRPr lang="en-US" i="1"/>
          </a:p>
          <a:p>
            <a:pPr marL="285750" indent="-285750">
              <a:lnSpc>
                <a:spcPct val="150000"/>
              </a:lnSpc>
              <a:buFont typeface="Arial" panose="020B0604020202020204" pitchFamily="34" charset="0"/>
              <a:buChar char="•"/>
            </a:pPr>
            <a:endParaRPr lang="en-US" i="1"/>
          </a:p>
          <a:p>
            <a:pPr marL="285750" indent="-285750">
              <a:lnSpc>
                <a:spcPct val="150000"/>
              </a:lnSpc>
              <a:buFont typeface="Arial" panose="020B0604020202020204" pitchFamily="34" charset="0"/>
              <a:buChar char="•"/>
            </a:pPr>
            <a:endParaRPr lang="en-US" sz="1400" i="1"/>
          </a:p>
        </p:txBody>
      </p:sp>
      <p:sp>
        <p:nvSpPr>
          <p:cNvPr id="6" name="Footer Placeholder 5">
            <a:extLst>
              <a:ext uri="{FF2B5EF4-FFF2-40B4-BE49-F238E27FC236}">
                <a16:creationId xmlns:a16="http://schemas.microsoft.com/office/drawing/2014/main" id="{A7071AC2-7B3E-60AF-1F52-CDA3B33C6CD2}"/>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13879148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850" y="4271963"/>
            <a:ext cx="5560060" cy="4307494"/>
          </a:xfrm>
        </p:spPr>
        <p:txBody>
          <a:bodyPr/>
          <a:lstStyle/>
          <a:p>
            <a:pPr marL="182880" indent="-182880">
              <a:lnSpc>
                <a:spcPct val="150000"/>
              </a:lnSpc>
              <a:buFont typeface="Arial" panose="020B0604020202020204" pitchFamily="34" charset="0"/>
              <a:buChar char="•"/>
            </a:pPr>
            <a:r>
              <a:rPr lang="en-US" sz="1400" dirty="0">
                <a:highlight>
                  <a:srgbClr val="FFFF00"/>
                </a:highlight>
              </a:rPr>
              <a:t>Read slide -</a:t>
            </a:r>
          </a:p>
          <a:p>
            <a:pPr marL="182880" indent="-182880">
              <a:lnSpc>
                <a:spcPct val="150000"/>
              </a:lnSpc>
              <a:buFont typeface="Arial" panose="020B0604020202020204" pitchFamily="34" charset="0"/>
              <a:buChar char="•"/>
            </a:pPr>
            <a:r>
              <a:rPr lang="en-US" sz="1400" i="1" dirty="0"/>
              <a:t>Concealment can come with stiff penalties</a:t>
            </a:r>
          </a:p>
          <a:p>
            <a:pPr marL="182880" indent="-182880">
              <a:lnSpc>
                <a:spcPct val="150000"/>
              </a:lnSpc>
              <a:buFont typeface="Arial" panose="020B0604020202020204" pitchFamily="34" charset="0"/>
              <a:buChar char="•"/>
            </a:pPr>
            <a:r>
              <a:rPr lang="en-US" sz="1400" i="1" dirty="0"/>
              <a:t>An example of concealment would be withholding the name of a contributor when you do know who it was</a:t>
            </a:r>
          </a:p>
          <a:p>
            <a:pPr marL="182880" indent="-182880">
              <a:lnSpc>
                <a:spcPct val="150000"/>
              </a:lnSpc>
              <a:buFont typeface="Arial" panose="020B0604020202020204" pitchFamily="34" charset="0"/>
              <a:buChar char="•"/>
            </a:pPr>
            <a:r>
              <a:rPr lang="en-US" sz="1400" i="1" dirty="0"/>
              <a:t>Disclosure laws are usually broken out of ignorance, so it’s important to learn the rules and you’ve taken a great step by joining class today</a:t>
            </a:r>
          </a:p>
          <a:p>
            <a:pPr>
              <a:lnSpc>
                <a:spcPct val="150000"/>
              </a:lnSpc>
            </a:pPr>
            <a:endParaRPr lang="en-US" sz="1400" i="1" dirty="0"/>
          </a:p>
          <a:p>
            <a:pPr marL="742950" lvl="1" indent="-285750">
              <a:lnSpc>
                <a:spcPct val="150000"/>
              </a:lnSpc>
              <a:buFont typeface="Arial" panose="020B0604020202020204" pitchFamily="34" charset="0"/>
              <a:buChar char="•"/>
            </a:pPr>
            <a:endParaRPr lang="en-US" sz="1400" dirty="0"/>
          </a:p>
          <a:p>
            <a:pPr>
              <a:lnSpc>
                <a:spcPct val="150000"/>
              </a:lnSpc>
            </a:pPr>
            <a:endParaRPr lang="en-US" dirty="0"/>
          </a:p>
          <a:p>
            <a:pPr>
              <a:lnSpc>
                <a:spcPct val="150000"/>
              </a:lnSpc>
            </a:pPr>
            <a:r>
              <a:rPr lang="en-US" b="1" dirty="0"/>
              <a:t>IN CASE IT COMES UP:</a:t>
            </a:r>
          </a:p>
          <a:p>
            <a:pPr marL="171450" indent="-171450">
              <a:lnSpc>
                <a:spcPct val="150000"/>
              </a:lnSpc>
              <a:buFont typeface="Arial" panose="020B0604020202020204" pitchFamily="34" charset="0"/>
              <a:buChar char="•"/>
            </a:pPr>
            <a:r>
              <a:rPr lang="en-US" dirty="0"/>
              <a:t>2016 GMO bill, grocery manufacturers concealed donors, 18 million dollar fine, largest fine for a campaign finance violation</a:t>
            </a:r>
            <a:endParaRPr lang="en-US" dirty="0">
              <a:solidFill>
                <a:srgbClr val="FF0000"/>
              </a:solidFill>
            </a:endParaRPr>
          </a:p>
        </p:txBody>
      </p:sp>
      <p:sp>
        <p:nvSpPr>
          <p:cNvPr id="4" name="Slide Number Placeholder 3"/>
          <p:cNvSpPr>
            <a:spLocks noGrp="1"/>
          </p:cNvSpPr>
          <p:nvPr>
            <p:ph type="sldNum" sz="quarter" idx="5"/>
          </p:nvPr>
        </p:nvSpPr>
        <p:spPr/>
        <p:txBody>
          <a:bodyPr/>
          <a:lstStyle/>
          <a:p>
            <a:fld id="{C446AF58-C4A4-48CF-AAC6-817ED3BE6959}" type="slidenum">
              <a:rPr lang="en-US" smtClean="0"/>
              <a:t>55</a:t>
            </a:fld>
            <a:endParaRPr lang="en-US"/>
          </a:p>
        </p:txBody>
      </p:sp>
      <p:sp>
        <p:nvSpPr>
          <p:cNvPr id="5" name="Footer Placeholder 4">
            <a:extLst>
              <a:ext uri="{FF2B5EF4-FFF2-40B4-BE49-F238E27FC236}">
                <a16:creationId xmlns:a16="http://schemas.microsoft.com/office/drawing/2014/main" id="{2FA488F8-F4AE-1D06-4237-8039E1FA2A10}"/>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15528380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7" y="4327901"/>
            <a:ext cx="5560060" cy="3636705"/>
          </a:xfrm>
        </p:spPr>
        <p:txBody>
          <a:bodyPr/>
          <a:lstStyle/>
          <a:p>
            <a:pPr marL="285750" indent="-285750">
              <a:lnSpc>
                <a:spcPct val="150000"/>
              </a:lnSpc>
              <a:buFont typeface="Arial" panose="020B0604020202020204" pitchFamily="34" charset="0"/>
              <a:buChar char="•"/>
            </a:pPr>
            <a:r>
              <a:rPr lang="en-US" sz="1400" i="1"/>
              <a:t>Other than showing you some important places on our website, that concludes the information I wanted to cover today</a:t>
            </a:r>
          </a:p>
          <a:p>
            <a:pPr marL="285750" indent="-285750">
              <a:lnSpc>
                <a:spcPct val="150000"/>
              </a:lnSpc>
              <a:buFont typeface="Arial" panose="020B0604020202020204" pitchFamily="34" charset="0"/>
              <a:buChar char="•"/>
            </a:pPr>
            <a:r>
              <a:rPr lang="en-US" sz="1400" i="1"/>
              <a:t>Are there any remaining questions before we look at the website?</a:t>
            </a:r>
          </a:p>
        </p:txBody>
      </p:sp>
      <p:sp>
        <p:nvSpPr>
          <p:cNvPr id="4" name="Slide Number Placeholder 3"/>
          <p:cNvSpPr>
            <a:spLocks noGrp="1"/>
          </p:cNvSpPr>
          <p:nvPr>
            <p:ph type="sldNum" sz="quarter" idx="5"/>
          </p:nvPr>
        </p:nvSpPr>
        <p:spPr/>
        <p:txBody>
          <a:bodyPr/>
          <a:lstStyle/>
          <a:p>
            <a:fld id="{C446AF58-C4A4-48CF-AAC6-817ED3BE6959}" type="slidenum">
              <a:rPr lang="en-US" smtClean="0"/>
              <a:t>56</a:t>
            </a:fld>
            <a:endParaRPr lang="en-US"/>
          </a:p>
        </p:txBody>
      </p:sp>
      <p:sp>
        <p:nvSpPr>
          <p:cNvPr id="5" name="Footer Placeholder 4">
            <a:extLst>
              <a:ext uri="{FF2B5EF4-FFF2-40B4-BE49-F238E27FC236}">
                <a16:creationId xmlns:a16="http://schemas.microsoft.com/office/drawing/2014/main" id="{1F0AE844-9C8E-8691-1EB4-E1FE90ACF8F8}"/>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31980041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271684"/>
            <a:ext cx="5550217" cy="4683129"/>
          </a:xfrm>
        </p:spPr>
        <p:txBody>
          <a:bodyPr/>
          <a:lstStyle/>
          <a:p>
            <a:pPr marL="289017" indent="-289017">
              <a:lnSpc>
                <a:spcPct val="150000"/>
              </a:lnSpc>
              <a:buFont typeface="Arial" panose="020B0604020202020204" pitchFamily="34" charset="0"/>
              <a:buChar char="•"/>
            </a:pPr>
            <a:r>
              <a:rPr lang="en-US" sz="1400" i="1"/>
              <a:t>There are multiple ways to reach the PDC and lots of information is on our website</a:t>
            </a:r>
          </a:p>
          <a:p>
            <a:pPr marL="289017" indent="-289017">
              <a:lnSpc>
                <a:spcPct val="150000"/>
              </a:lnSpc>
              <a:buFont typeface="Arial" panose="020B0604020202020204" pitchFamily="34" charset="0"/>
              <a:buChar char="•"/>
            </a:pPr>
            <a:r>
              <a:rPr lang="en-US" sz="1400" i="1"/>
              <a:t>I’m going to stop sharing my slides and bring up the PDC website</a:t>
            </a:r>
          </a:p>
          <a:p>
            <a:pPr marL="289017" indent="-289017">
              <a:lnSpc>
                <a:spcPct val="150000"/>
              </a:lnSpc>
              <a:buFont typeface="Arial" panose="020B0604020202020204" pitchFamily="34" charset="0"/>
              <a:buChar char="•"/>
            </a:pPr>
            <a:r>
              <a:rPr lang="en-US" sz="1400"/>
              <a:t>Stop sharing slides </a:t>
            </a:r>
          </a:p>
          <a:p>
            <a:pPr marL="289017" indent="-289017">
              <a:lnSpc>
                <a:spcPct val="150000"/>
              </a:lnSpc>
              <a:buFont typeface="Arial" panose="020B0604020202020204" pitchFamily="34" charset="0"/>
              <a:buChar char="•"/>
            </a:pPr>
            <a:r>
              <a:rPr lang="en-US" sz="1400"/>
              <a:t>Screen share website</a:t>
            </a:r>
          </a:p>
          <a:p>
            <a:pPr marL="289017" indent="-289017">
              <a:lnSpc>
                <a:spcPct val="150000"/>
              </a:lnSpc>
              <a:buFont typeface="Arial" panose="020B0604020202020204" pitchFamily="34" charset="0"/>
              <a:buChar char="•"/>
            </a:pPr>
            <a:r>
              <a:rPr lang="en-US" sz="1400"/>
              <a:t>Point out:</a:t>
            </a:r>
          </a:p>
          <a:p>
            <a:pPr marL="751444" lvl="1" indent="-289017">
              <a:lnSpc>
                <a:spcPct val="150000"/>
              </a:lnSpc>
              <a:buFont typeface="Arial" panose="020B0604020202020204" pitchFamily="34" charset="0"/>
              <a:buChar char="•"/>
            </a:pPr>
            <a:r>
              <a:rPr lang="en-US" sz="1400"/>
              <a:t>Search bar (works very well on this website)</a:t>
            </a:r>
          </a:p>
          <a:p>
            <a:pPr marL="751444" lvl="1" indent="-289017">
              <a:lnSpc>
                <a:spcPct val="150000"/>
              </a:lnSpc>
              <a:buFont typeface="Arial" panose="020B0604020202020204" pitchFamily="34" charset="0"/>
              <a:buChar char="•"/>
            </a:pPr>
            <a:r>
              <a:rPr lang="en-US" sz="1400"/>
              <a:t>Information links in top green bar</a:t>
            </a:r>
          </a:p>
          <a:p>
            <a:pPr marL="751444" lvl="1" indent="-289017">
              <a:lnSpc>
                <a:spcPct val="150000"/>
              </a:lnSpc>
              <a:buFont typeface="Arial" panose="020B0604020202020204" pitchFamily="34" charset="0"/>
              <a:buChar char="•"/>
            </a:pPr>
            <a:r>
              <a:rPr lang="en-US" sz="1400"/>
              <a:t>Links in top white bar</a:t>
            </a:r>
          </a:p>
          <a:p>
            <a:pPr marL="751444" lvl="1" indent="-289017">
              <a:lnSpc>
                <a:spcPct val="150000"/>
              </a:lnSpc>
              <a:buFont typeface="Arial" panose="020B0604020202020204" pitchFamily="34" charset="0"/>
              <a:buChar char="•"/>
            </a:pPr>
            <a:r>
              <a:rPr lang="en-US" sz="1400"/>
              <a:t>“Get Help”</a:t>
            </a:r>
          </a:p>
          <a:p>
            <a:pPr marL="751444" lvl="1" indent="-289017">
              <a:lnSpc>
                <a:spcPct val="150000"/>
              </a:lnSpc>
              <a:buFont typeface="Arial" panose="020B0604020202020204" pitchFamily="34" charset="0"/>
              <a:buChar char="•"/>
            </a:pPr>
            <a:r>
              <a:rPr lang="en-US" sz="1400"/>
              <a:t>“FILE ONLINE” </a:t>
            </a:r>
          </a:p>
          <a:p>
            <a:pPr marL="751444" lvl="1" indent="-289017">
              <a:lnSpc>
                <a:spcPct val="150000"/>
              </a:lnSpc>
              <a:buFont typeface="Arial" panose="020B0604020202020204" pitchFamily="34" charset="0"/>
              <a:buChar char="•"/>
            </a:pPr>
            <a:r>
              <a:rPr lang="en-US" sz="1400"/>
              <a:t>Link to calendar</a:t>
            </a:r>
          </a:p>
          <a:p>
            <a:pPr marL="294244" indent="-289017">
              <a:lnSpc>
                <a:spcPct val="150000"/>
              </a:lnSpc>
              <a:buFont typeface="Arial" panose="020B0604020202020204" pitchFamily="34" charset="0"/>
              <a:buChar char="•"/>
            </a:pPr>
            <a:r>
              <a:rPr lang="en-US" sz="1400"/>
              <a:t>Thank everyone for attending and close the class</a:t>
            </a:r>
          </a:p>
        </p:txBody>
      </p:sp>
      <p:sp>
        <p:nvSpPr>
          <p:cNvPr id="4" name="Slide Number Placeholder 3"/>
          <p:cNvSpPr>
            <a:spLocks noGrp="1"/>
          </p:cNvSpPr>
          <p:nvPr>
            <p:ph type="sldNum" sz="quarter" idx="5"/>
          </p:nvPr>
        </p:nvSpPr>
        <p:spPr/>
        <p:txBody>
          <a:bodyPr/>
          <a:lstStyle/>
          <a:p>
            <a:fld id="{C446AF58-C4A4-48CF-AAC6-817ED3BE6959}" type="slidenum">
              <a:rPr lang="en-US" smtClean="0"/>
              <a:t>57</a:t>
            </a:fld>
            <a:endParaRPr lang="en-US"/>
          </a:p>
        </p:txBody>
      </p:sp>
      <p:sp>
        <p:nvSpPr>
          <p:cNvPr id="5" name="Footer Placeholder 4">
            <a:extLst>
              <a:ext uri="{FF2B5EF4-FFF2-40B4-BE49-F238E27FC236}">
                <a16:creationId xmlns:a16="http://schemas.microsoft.com/office/drawing/2014/main" id="{E3964813-9E0A-4D51-3E30-7E4493865BFE}"/>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864921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0932" y="4271685"/>
            <a:ext cx="6019708" cy="4649013"/>
          </a:xfrm>
        </p:spPr>
        <p:txBody>
          <a:bodyPr/>
          <a:lstStyle/>
          <a:p>
            <a:pPr defTabSz="924854">
              <a:lnSpc>
                <a:spcPct val="150000"/>
              </a:lnSpc>
              <a:defRPr/>
            </a:pPr>
            <a:r>
              <a:rPr lang="en-US" sz="1200">
                <a:solidFill>
                  <a:prstClr val="black"/>
                </a:solidFill>
                <a:latin typeface="Calibri" panose="020F0502020204030204"/>
              </a:rPr>
              <a:t>Facilitator (or trainer): </a:t>
            </a:r>
          </a:p>
          <a:p>
            <a:pPr marL="171450" indent="-171450">
              <a:lnSpc>
                <a:spcPct val="150000"/>
              </a:lnSpc>
              <a:buFont typeface="Arial" panose="020B0604020202020204" pitchFamily="34" charset="0"/>
              <a:buChar char="•"/>
            </a:pPr>
            <a:r>
              <a:rPr lang="en-US" i="1"/>
              <a:t>The Public Disclosure Commission was created by the people in 1972, with the passing of Initiative 276 </a:t>
            </a:r>
            <a:r>
              <a:rPr lang="en-US"/>
              <a:t>(note: 72% in favor)</a:t>
            </a:r>
            <a:endParaRPr lang="en-US" i="1"/>
          </a:p>
          <a:p>
            <a:pPr marL="173410" indent="-173410">
              <a:lnSpc>
                <a:spcPct val="150000"/>
              </a:lnSpc>
              <a:buFont typeface="Arial" panose="020B0604020202020204" pitchFamily="34" charset="0"/>
              <a:buChar char="•"/>
            </a:pPr>
            <a:r>
              <a:rPr lang="en-US" i="1"/>
              <a:t>Disclosure laws are now found in the codes you see referenced on the slide</a:t>
            </a:r>
          </a:p>
          <a:p>
            <a:pPr marL="173410" indent="-173410">
              <a:lnSpc>
                <a:spcPct val="150000"/>
              </a:lnSpc>
              <a:buFont typeface="Arial" panose="020B0604020202020204" pitchFamily="34" charset="0"/>
              <a:buChar char="•"/>
            </a:pPr>
            <a:r>
              <a:rPr lang="en-US" i="1"/>
              <a:t>The quote on the slide comes directly from RCW and emphasizes the reason for the creation of the PDC and the laws</a:t>
            </a:r>
          </a:p>
          <a:p>
            <a:pPr marL="173410" indent="-173410">
              <a:lnSpc>
                <a:spcPct val="150000"/>
              </a:lnSpc>
              <a:buFont typeface="Arial" panose="020B0604020202020204" pitchFamily="34" charset="0"/>
              <a:buChar char="•"/>
            </a:pPr>
            <a:r>
              <a:rPr lang="en-US" i="1"/>
              <a:t>We, and you, have responsibilities to the people of Washington to ensure truthful and accurate reporting and, in turn, to promote confidence in the political system</a:t>
            </a:r>
          </a:p>
          <a:p>
            <a:pPr marL="173410" indent="-173410">
              <a:lnSpc>
                <a:spcPct val="150000"/>
              </a:lnSpc>
              <a:buFont typeface="Arial" panose="020B0604020202020204" pitchFamily="34" charset="0"/>
              <a:buChar char="•"/>
            </a:pPr>
            <a:r>
              <a:rPr lang="en-US" i="1"/>
              <a:t>Our commissioners’ vision is to lead the nation in fostering full disclosure of money in politics – to be the gold standard</a:t>
            </a:r>
          </a:p>
          <a:p>
            <a:pPr marL="173410" indent="-173410">
              <a:lnSpc>
                <a:spcPct val="150000"/>
              </a:lnSpc>
              <a:buFont typeface="Arial" panose="020B0604020202020204" pitchFamily="34" charset="0"/>
              <a:buChar char="•"/>
            </a:pPr>
            <a:r>
              <a:rPr lang="en-US" i="1"/>
              <a:t>If you are a candidate, you will likely work with government agencies beyond PDC, such as the Secretary of State or your county auditor’s office. The City of Seattle has local filing requirements. </a:t>
            </a:r>
          </a:p>
          <a:p>
            <a:pPr marR="0" lvl="0" algn="l" defTabSz="914400" rtl="0" eaLnBrk="1" fontAlgn="auto" latinLnBrk="0" hangingPunct="1">
              <a:lnSpc>
                <a:spcPct val="150000"/>
              </a:lnSpc>
              <a:spcBef>
                <a:spcPts val="0"/>
              </a:spcBef>
              <a:spcAft>
                <a:spcPts val="0"/>
              </a:spcAft>
              <a:buClrTx/>
              <a:buSzTx/>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If facilitator: Introduce trainer</a:t>
            </a:r>
          </a:p>
          <a:p>
            <a:pPr marL="173410" indent="-173410">
              <a:lnSpc>
                <a:spcPct val="150000"/>
              </a:lnSpc>
              <a:buFont typeface="Arial" panose="020B0604020202020204" pitchFamily="34" charset="0"/>
              <a:buChar char="•"/>
            </a:pPr>
            <a:r>
              <a:rPr lang="en-US" i="1"/>
              <a:t>The PDC has 37 employees and some of them are what we call “Filer Assistance Specialists” </a:t>
            </a:r>
          </a:p>
          <a:p>
            <a:pPr marL="173410" indent="-173410">
              <a:lnSpc>
                <a:spcPct val="150000"/>
              </a:lnSpc>
              <a:buFont typeface="Arial" panose="020B0604020202020204" pitchFamily="34" charset="0"/>
              <a:buChar char="•"/>
            </a:pPr>
            <a:r>
              <a:rPr lang="en-US" i="1"/>
              <a:t>I’d like to introduce one of those experts now and turn things over to them</a:t>
            </a:r>
          </a:p>
        </p:txBody>
      </p:sp>
      <p:sp>
        <p:nvSpPr>
          <p:cNvPr id="4" name="Slide Number Placeholder 3"/>
          <p:cNvSpPr>
            <a:spLocks noGrp="1"/>
          </p:cNvSpPr>
          <p:nvPr>
            <p:ph type="sldNum" sz="quarter" idx="5"/>
          </p:nvPr>
        </p:nvSpPr>
        <p:spPr/>
        <p:txBody>
          <a:bodyPr/>
          <a:lstStyle/>
          <a:p>
            <a:fld id="{C446AF58-C4A4-48CF-AAC6-817ED3BE6959}" type="slidenum">
              <a:rPr lang="en-US" smtClean="0"/>
              <a:t>6</a:t>
            </a:fld>
            <a:endParaRPr lang="en-US"/>
          </a:p>
        </p:txBody>
      </p:sp>
      <p:sp>
        <p:nvSpPr>
          <p:cNvPr id="5" name="Footer Placeholder 4">
            <a:extLst>
              <a:ext uri="{FF2B5EF4-FFF2-40B4-BE49-F238E27FC236}">
                <a16:creationId xmlns:a16="http://schemas.microsoft.com/office/drawing/2014/main" id="{7E721509-CA21-F28B-35CF-DD7C2E93C5A5}"/>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4172890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850" y="4271685"/>
            <a:ext cx="5567169" cy="3636705"/>
          </a:xfrm>
        </p:spPr>
        <p:txBody>
          <a:bodyPr/>
          <a:lstStyle/>
          <a:p>
            <a:pPr>
              <a:lnSpc>
                <a:spcPct val="150000"/>
              </a:lnSpc>
            </a:pPr>
            <a:r>
              <a:rPr lang="en-US" sz="1400" dirty="0"/>
              <a:t>Trainer:</a:t>
            </a:r>
          </a:p>
          <a:p>
            <a:pPr marL="289017" indent="-289017">
              <a:lnSpc>
                <a:spcPct val="150000"/>
              </a:lnSpc>
              <a:buFont typeface="Arial" panose="020B0604020202020204" pitchFamily="34" charset="0"/>
              <a:buChar char="•"/>
            </a:pPr>
            <a:r>
              <a:rPr lang="en-US" sz="1400" i="1" dirty="0"/>
              <a:t>Let’s start with a general overview of candidate and committee reporting and then we’ll get more specific</a:t>
            </a:r>
          </a:p>
          <a:p>
            <a:pPr marL="289017" indent="-289017">
              <a:lnSpc>
                <a:spcPct val="150000"/>
              </a:lnSpc>
              <a:buFont typeface="Arial" panose="020B0604020202020204" pitchFamily="34" charset="0"/>
              <a:buChar char="•"/>
            </a:pPr>
            <a:r>
              <a:rPr lang="en-US" sz="1400" i="1" dirty="0"/>
              <a:t>Public disclosure is all about money going in and out</a:t>
            </a:r>
          </a:p>
          <a:p>
            <a:pPr marL="289017" indent="-289017">
              <a:lnSpc>
                <a:spcPct val="150000"/>
              </a:lnSpc>
              <a:buFont typeface="Arial" panose="020B0604020202020204" pitchFamily="34" charset="0"/>
              <a:buChar char="•"/>
            </a:pPr>
            <a:r>
              <a:rPr lang="en-US" sz="1400" i="1" dirty="0"/>
              <a:t>In a nutshell, if something of </a:t>
            </a:r>
            <a:r>
              <a:rPr lang="en-US" sz="1400" i="1" u="sng" dirty="0"/>
              <a:t>value</a:t>
            </a:r>
            <a:r>
              <a:rPr lang="en-US" sz="1400" i="1" dirty="0"/>
              <a:t> happens in a campaign, it needs to be reported</a:t>
            </a:r>
          </a:p>
        </p:txBody>
      </p:sp>
      <p:sp>
        <p:nvSpPr>
          <p:cNvPr id="4" name="Slide Number Placeholder 3"/>
          <p:cNvSpPr>
            <a:spLocks noGrp="1"/>
          </p:cNvSpPr>
          <p:nvPr>
            <p:ph type="sldNum" sz="quarter" idx="5"/>
          </p:nvPr>
        </p:nvSpPr>
        <p:spPr/>
        <p:txBody>
          <a:bodyPr/>
          <a:lstStyle/>
          <a:p>
            <a:fld id="{C446AF58-C4A4-48CF-AAC6-817ED3BE6959}" type="slidenum">
              <a:rPr lang="en-US" smtClean="0"/>
              <a:t>7</a:t>
            </a:fld>
            <a:endParaRPr lang="en-US"/>
          </a:p>
        </p:txBody>
      </p:sp>
      <p:sp>
        <p:nvSpPr>
          <p:cNvPr id="5" name="Footer Placeholder 4">
            <a:extLst>
              <a:ext uri="{FF2B5EF4-FFF2-40B4-BE49-F238E27FC236}">
                <a16:creationId xmlns:a16="http://schemas.microsoft.com/office/drawing/2014/main" id="{373BD8BA-62B0-DC47-8767-5A37EA36C015}"/>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1502622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850" y="4271963"/>
            <a:ext cx="5560060" cy="4127758"/>
          </a:xfrm>
        </p:spPr>
        <p:txBody>
          <a:bodyPr lIns="0" tIns="0" rIns="0" bIns="0"/>
          <a:lstStyle/>
          <a:p>
            <a:pPr marL="182880" indent="-182880">
              <a:lnSpc>
                <a:spcPct val="150000"/>
              </a:lnSpc>
              <a:buFont typeface="Arial" panose="020B0604020202020204" pitchFamily="34" charset="0"/>
              <a:buChar char="•"/>
            </a:pPr>
            <a:r>
              <a:rPr lang="en-US" sz="1400" i="1" dirty="0"/>
              <a:t>If you’re a candidate, for PDC purposes your campaign begins with the earliest instance of any of these things</a:t>
            </a:r>
          </a:p>
          <a:p>
            <a:pPr marL="182880" indent="-182880">
              <a:lnSpc>
                <a:spcPct val="150000"/>
              </a:lnSpc>
              <a:buFont typeface="Arial" panose="020B0604020202020204" pitchFamily="34" charset="0"/>
              <a:buChar char="•"/>
            </a:pPr>
            <a:r>
              <a:rPr lang="en-US" sz="1400" i="1" dirty="0"/>
              <a:t>You become a candidate when you…</a:t>
            </a:r>
            <a:r>
              <a:rPr lang="en-US" sz="1400" dirty="0"/>
              <a:t>(</a:t>
            </a:r>
            <a:r>
              <a:rPr lang="en-US" sz="1400" dirty="0">
                <a:highlight>
                  <a:srgbClr val="FFFF00"/>
                </a:highlight>
              </a:rPr>
              <a:t>talk through slide</a:t>
            </a:r>
            <a:r>
              <a:rPr lang="en-US" sz="1400" dirty="0"/>
              <a:t>) </a:t>
            </a:r>
          </a:p>
          <a:p>
            <a:pPr marL="182880" indent="-182880">
              <a:lnSpc>
                <a:spcPct val="150000"/>
              </a:lnSpc>
              <a:buFont typeface="Arial" panose="020B0604020202020204" pitchFamily="34" charset="0"/>
              <a:buChar char="•"/>
            </a:pPr>
            <a:r>
              <a:rPr lang="en-US" sz="1400" i="1" dirty="0"/>
              <a:t>A candidacy begins right when one of these occurs </a:t>
            </a:r>
            <a:r>
              <a:rPr lang="en-US" sz="1400" i="1" u="sng" dirty="0"/>
              <a:t>even if it is years before an election</a:t>
            </a:r>
          </a:p>
          <a:p>
            <a:pPr marL="182880" indent="-182880">
              <a:lnSpc>
                <a:spcPct val="150000"/>
              </a:lnSpc>
              <a:buFont typeface="Arial" panose="020B0604020202020204" pitchFamily="34" charset="0"/>
              <a:buChar char="•"/>
            </a:pPr>
            <a:r>
              <a:rPr lang="en-US" sz="1400" i="1" dirty="0"/>
              <a:t>For example, someone might start raising money for their campaign in 2025, for an election in 2028</a:t>
            </a:r>
          </a:p>
          <a:p>
            <a:pPr marL="289017" indent="-289017">
              <a:lnSpc>
                <a:spcPct val="150000"/>
              </a:lnSpc>
              <a:buFont typeface="Arial" panose="020B0604020202020204" pitchFamily="34" charset="0"/>
              <a:buChar char="•"/>
            </a:pPr>
            <a:endParaRPr lang="en-US" sz="1400" i="1" u="sng" dirty="0"/>
          </a:p>
          <a:p>
            <a:pPr marL="289017" indent="-289017">
              <a:lnSpc>
                <a:spcPct val="150000"/>
              </a:lnSpc>
              <a:buFont typeface="Arial" panose="020B0604020202020204" pitchFamily="34" charset="0"/>
              <a:buChar char="•"/>
            </a:pPr>
            <a:endParaRPr lang="en-US" sz="1400" i="1" u="sng" dirty="0"/>
          </a:p>
          <a:p>
            <a:pPr>
              <a:lnSpc>
                <a:spcPct val="150000"/>
              </a:lnSpc>
            </a:pPr>
            <a:r>
              <a:rPr lang="en-US" b="1" dirty="0"/>
              <a:t>IN CASE SOMEONE ASKS:</a:t>
            </a:r>
          </a:p>
          <a:p>
            <a:pPr marL="171450" indent="-171450">
              <a:lnSpc>
                <a:spcPct val="150000"/>
              </a:lnSpc>
              <a:buFont typeface="Arial" panose="020B0604020202020204" pitchFamily="34" charset="0"/>
              <a:buChar char="•"/>
            </a:pPr>
            <a:r>
              <a:rPr lang="en-US" dirty="0"/>
              <a:t>“State publicly” can be different things. It would be something like telling a reporter you are running, but it would not be telling family at the dinner table.</a:t>
            </a:r>
          </a:p>
        </p:txBody>
      </p:sp>
      <p:sp>
        <p:nvSpPr>
          <p:cNvPr id="4" name="Slide Number Placeholder 3"/>
          <p:cNvSpPr>
            <a:spLocks noGrp="1"/>
          </p:cNvSpPr>
          <p:nvPr>
            <p:ph type="sldNum" sz="quarter" idx="5"/>
          </p:nvPr>
        </p:nvSpPr>
        <p:spPr/>
        <p:txBody>
          <a:bodyPr/>
          <a:lstStyle/>
          <a:p>
            <a:fld id="{C446AF58-C4A4-48CF-AAC6-817ED3BE6959}" type="slidenum">
              <a:rPr lang="en-US" smtClean="0"/>
              <a:t>8</a:t>
            </a:fld>
            <a:endParaRPr lang="en-US"/>
          </a:p>
        </p:txBody>
      </p:sp>
      <p:sp>
        <p:nvSpPr>
          <p:cNvPr id="5" name="Footer Placeholder 4">
            <a:extLst>
              <a:ext uri="{FF2B5EF4-FFF2-40B4-BE49-F238E27FC236}">
                <a16:creationId xmlns:a16="http://schemas.microsoft.com/office/drawing/2014/main" id="{15CE5EB7-3BD8-DD3A-2644-0467C65EFD1A}"/>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2630770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271685"/>
            <a:ext cx="5560060" cy="3636705"/>
          </a:xfrm>
        </p:spPr>
        <p:txBody>
          <a:bodyPr/>
          <a:lstStyle/>
          <a:p>
            <a:pPr marL="173410" indent="-173410">
              <a:lnSpc>
                <a:spcPct val="150000"/>
              </a:lnSpc>
              <a:buFont typeface="Arial" panose="020B0604020202020204" pitchFamily="34" charset="0"/>
              <a:buChar char="•"/>
            </a:pPr>
            <a:r>
              <a:rPr lang="en-US" sz="1400" i="1"/>
              <a:t>What about those of you representing committees?</a:t>
            </a:r>
          </a:p>
          <a:p>
            <a:pPr marL="173410" indent="-173410">
              <a:lnSpc>
                <a:spcPct val="150000"/>
              </a:lnSpc>
              <a:buFont typeface="Arial" panose="020B0604020202020204" pitchFamily="34" charset="0"/>
              <a:buChar char="•"/>
            </a:pPr>
            <a:r>
              <a:rPr lang="en-US" sz="1400" i="1"/>
              <a:t>A committee is formed at the time…</a:t>
            </a:r>
            <a:r>
              <a:rPr lang="en-US" sz="1400"/>
              <a:t>(</a:t>
            </a:r>
            <a:r>
              <a:rPr lang="en-US" sz="1400">
                <a:highlight>
                  <a:srgbClr val="FFFF00"/>
                </a:highlight>
              </a:rPr>
              <a:t>read slide</a:t>
            </a:r>
            <a:r>
              <a:rPr lang="en-US" sz="1400"/>
              <a:t>)</a:t>
            </a:r>
          </a:p>
          <a:p>
            <a:pPr marL="173410" indent="-173410">
              <a:lnSpc>
                <a:spcPct val="150000"/>
              </a:lnSpc>
              <a:buFont typeface="Arial" panose="020B0604020202020204" pitchFamily="34" charset="0"/>
              <a:buChar char="•"/>
            </a:pPr>
            <a:r>
              <a:rPr lang="en-US" sz="1400" i="1"/>
              <a:t>There are many types of committees:</a:t>
            </a:r>
          </a:p>
          <a:p>
            <a:pPr marL="635838" marR="0" lvl="1" indent="-17341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Mention </a:t>
            </a:r>
            <a:r>
              <a:rPr kumimoji="0" lang="en-US" sz="1400" b="1" i="0" u="none" strike="noStrike" kern="1200" cap="none" spc="0" normalizeH="0" baseline="0" noProof="0">
                <a:ln>
                  <a:noFill/>
                </a:ln>
                <a:solidFill>
                  <a:srgbClr val="FF0000"/>
                </a:solidFill>
                <a:effectLst/>
                <a:uLnTx/>
                <a:uFillTx/>
                <a:latin typeface="Calibri" panose="020F0502020204030204"/>
                <a:ea typeface="+mn-ea"/>
                <a:cs typeface="+mn-cs"/>
              </a:rPr>
              <a:t>examples </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of choice, such as:</a:t>
            </a:r>
          </a:p>
          <a:p>
            <a:pPr marL="1093038" lvl="2" indent="-173410">
              <a:lnSpc>
                <a:spcPct val="150000"/>
              </a:lnSpc>
              <a:buFont typeface="Arial" panose="020B0604020202020204" pitchFamily="34" charset="0"/>
              <a:buChar char="•"/>
            </a:pPr>
            <a:r>
              <a:rPr lang="en-US" sz="1400"/>
              <a:t>Groups supporting state or local initiatives</a:t>
            </a:r>
          </a:p>
          <a:p>
            <a:pPr marL="1093038" lvl="2" indent="-173410">
              <a:lnSpc>
                <a:spcPct val="150000"/>
              </a:lnSpc>
              <a:buFont typeface="Arial" panose="020B0604020202020204" pitchFamily="34" charset="0"/>
              <a:buChar char="•"/>
            </a:pPr>
            <a:r>
              <a:rPr lang="en-US" sz="1400"/>
              <a:t>School bond or levy committees</a:t>
            </a:r>
          </a:p>
          <a:p>
            <a:pPr marL="1093038" lvl="2" indent="-173410">
              <a:lnSpc>
                <a:spcPct val="150000"/>
              </a:lnSpc>
              <a:buFont typeface="Arial" panose="020B0604020202020204" pitchFamily="34" charset="0"/>
              <a:buChar char="•"/>
            </a:pPr>
            <a:r>
              <a:rPr lang="en-US" sz="1400"/>
              <a:t>Political action committees like Boeing PAC</a:t>
            </a:r>
          </a:p>
          <a:p>
            <a:pPr marL="178638" indent="-173410">
              <a:lnSpc>
                <a:spcPct val="150000"/>
              </a:lnSpc>
              <a:buFont typeface="Arial" panose="020B0604020202020204" pitchFamily="34" charset="0"/>
              <a:buChar char="•"/>
            </a:pP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rPr>
              <a:t>When two or more people pool their funds to make expenditures to support or oppose a candidate or ballot measure, they are considered a political committee</a:t>
            </a:r>
            <a:endParaRPr lang="en-US" sz="1400"/>
          </a:p>
        </p:txBody>
      </p:sp>
      <p:sp>
        <p:nvSpPr>
          <p:cNvPr id="4" name="Slide Number Placeholder 3"/>
          <p:cNvSpPr>
            <a:spLocks noGrp="1"/>
          </p:cNvSpPr>
          <p:nvPr>
            <p:ph type="sldNum" sz="quarter" idx="5"/>
          </p:nvPr>
        </p:nvSpPr>
        <p:spPr/>
        <p:txBody>
          <a:bodyPr/>
          <a:lstStyle/>
          <a:p>
            <a:fld id="{C446AF58-C4A4-48CF-AAC6-817ED3BE6959}" type="slidenum">
              <a:rPr lang="en-US" smtClean="0"/>
              <a:t>9</a:t>
            </a:fld>
            <a:endParaRPr lang="en-US"/>
          </a:p>
        </p:txBody>
      </p:sp>
      <p:sp>
        <p:nvSpPr>
          <p:cNvPr id="5" name="Footer Placeholder 4">
            <a:extLst>
              <a:ext uri="{FF2B5EF4-FFF2-40B4-BE49-F238E27FC236}">
                <a16:creationId xmlns:a16="http://schemas.microsoft.com/office/drawing/2014/main" id="{F299BA2E-C9F0-0069-D8B8-C79EDBC96047}"/>
              </a:ext>
            </a:extLst>
          </p:cNvPr>
          <p:cNvSpPr>
            <a:spLocks noGrp="1"/>
          </p:cNvSpPr>
          <p:nvPr>
            <p:ph type="ftr" sz="quarter" idx="4"/>
          </p:nvPr>
        </p:nvSpPr>
        <p:spPr/>
        <p:txBody>
          <a:bodyPr/>
          <a:lstStyle/>
          <a:p>
            <a:r>
              <a:rPr lang="en-US"/>
              <a:t>1.31.24</a:t>
            </a:r>
          </a:p>
        </p:txBody>
      </p:sp>
    </p:spTree>
    <p:extLst>
      <p:ext uri="{BB962C8B-B14F-4D97-AF65-F5344CB8AC3E}">
        <p14:creationId xmlns:p14="http://schemas.microsoft.com/office/powerpoint/2010/main" val="2595259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E07F4-AF91-EF15-628E-98CFBB991906}"/>
              </a:ext>
            </a:extLst>
          </p:cNvPr>
          <p:cNvSpPr>
            <a:spLocks noGrp="1"/>
          </p:cNvSpPr>
          <p:nvPr>
            <p:ph type="ctrTitle"/>
          </p:nvPr>
        </p:nvSpPr>
        <p:spPr>
          <a:xfrm>
            <a:off x="448604" y="2154670"/>
            <a:ext cx="10981396" cy="1253780"/>
          </a:xfrm>
          <a:prstGeom prst="rect">
            <a:avLst/>
          </a:prstGeom>
        </p:spPr>
        <p:txBody>
          <a:bodyPr anchor="t"/>
          <a:lstStyle>
            <a:lvl1pPr algn="l">
              <a:defRPr sz="6000" b="1" i="0">
                <a:solidFill>
                  <a:srgbClr val="383F59"/>
                </a:solidFill>
                <a:latin typeface="IBM Plex Sans" panose="020B0503050203000203" pitchFamily="34" charset="0"/>
              </a:defRPr>
            </a:lvl1pPr>
          </a:lstStyle>
          <a:p>
            <a:r>
              <a:rPr lang="en-US"/>
              <a:t>Click to edit Master title style</a:t>
            </a:r>
          </a:p>
        </p:txBody>
      </p:sp>
      <p:sp>
        <p:nvSpPr>
          <p:cNvPr id="7" name="Subtitle 2">
            <a:extLst>
              <a:ext uri="{FF2B5EF4-FFF2-40B4-BE49-F238E27FC236}">
                <a16:creationId xmlns:a16="http://schemas.microsoft.com/office/drawing/2014/main" id="{0CB26DCA-3013-91A1-2BC2-4A7FF0D09EA1}"/>
              </a:ext>
            </a:extLst>
          </p:cNvPr>
          <p:cNvSpPr txBox="1">
            <a:spLocks/>
          </p:cNvSpPr>
          <p:nvPr userDrawn="1"/>
        </p:nvSpPr>
        <p:spPr>
          <a:xfrm>
            <a:off x="448604" y="4312445"/>
            <a:ext cx="9336529" cy="30868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spc="300">
                <a:solidFill>
                  <a:srgbClr val="006800"/>
                </a:solidFill>
                <a:latin typeface="IBM Plex Sans" panose="020B0503050203000203" pitchFamily="34" charset="0"/>
              </a:rPr>
              <a:t>PRESENTED BY</a:t>
            </a:r>
          </a:p>
        </p:txBody>
      </p:sp>
      <p:sp>
        <p:nvSpPr>
          <p:cNvPr id="5" name="Rectangle 4">
            <a:extLst>
              <a:ext uri="{FF2B5EF4-FFF2-40B4-BE49-F238E27FC236}">
                <a16:creationId xmlns:a16="http://schemas.microsoft.com/office/drawing/2014/main" id="{D981414C-C11C-EAEB-DDFA-4B095AE828C6}"/>
              </a:ext>
            </a:extLst>
          </p:cNvPr>
          <p:cNvSpPr/>
          <p:nvPr userDrawn="1"/>
        </p:nvSpPr>
        <p:spPr>
          <a:xfrm>
            <a:off x="538063" y="3058665"/>
            <a:ext cx="533996" cy="87094"/>
          </a:xfrm>
          <a:prstGeom prst="rect">
            <a:avLst/>
          </a:prstGeom>
          <a:solidFill>
            <a:srgbClr val="006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1CDB1A88-A287-34DC-E0BD-AEF20F96DE70}"/>
              </a:ext>
            </a:extLst>
          </p:cNvPr>
          <p:cNvSpPr>
            <a:spLocks noGrp="1"/>
          </p:cNvSpPr>
          <p:nvPr>
            <p:ph type="subTitle" idx="1"/>
          </p:nvPr>
        </p:nvSpPr>
        <p:spPr>
          <a:xfrm>
            <a:off x="438665" y="4660887"/>
            <a:ext cx="10260496" cy="1407059"/>
          </a:xfrm>
          <a:prstGeom prst="rect">
            <a:avLst/>
          </a:prstGeom>
        </p:spPr>
        <p:txBody>
          <a:bodyPr/>
          <a:lstStyle>
            <a:lvl1pPr marL="342900" indent="-342900" algn="l">
              <a:buClr>
                <a:srgbClr val="E49600"/>
              </a:buClr>
              <a:buFont typeface="Arial" panose="020B0604020202020204" pitchFamily="34" charset="0"/>
              <a:buChar char="•"/>
              <a:defRPr sz="2000" b="1" i="0">
                <a:solidFill>
                  <a:srgbClr val="383F59"/>
                </a:solidFill>
                <a:latin typeface="IBM Plex Sans SemiBold" panose="020B050305020300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2930860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A25A8B6-0328-63CB-94B8-D2FAC72DDECA}"/>
              </a:ext>
            </a:extLst>
          </p:cNvPr>
          <p:cNvSpPr>
            <a:spLocks noGrp="1"/>
          </p:cNvSpPr>
          <p:nvPr>
            <p:ph type="ctrTitle"/>
          </p:nvPr>
        </p:nvSpPr>
        <p:spPr>
          <a:xfrm>
            <a:off x="407507" y="740624"/>
            <a:ext cx="10260495" cy="834291"/>
          </a:xfrm>
          <a:prstGeom prst="rect">
            <a:avLst/>
          </a:prstGeom>
        </p:spPr>
        <p:txBody>
          <a:bodyPr anchor="t"/>
          <a:lstStyle>
            <a:lvl1pPr algn="l">
              <a:defRPr sz="5400" b="0" i="0">
                <a:solidFill>
                  <a:srgbClr val="383F59"/>
                </a:solidFill>
                <a:latin typeface="IBM Plex Sans Light" panose="020B0403050203000203" pitchFamily="34" charset="0"/>
              </a:defRPr>
            </a:lvl1pPr>
          </a:lstStyle>
          <a:p>
            <a:r>
              <a:rPr lang="en-US"/>
              <a:t>Click to edit Master title style</a:t>
            </a:r>
          </a:p>
        </p:txBody>
      </p:sp>
      <p:sp>
        <p:nvSpPr>
          <p:cNvPr id="6" name="Subtitle 2">
            <a:extLst>
              <a:ext uri="{FF2B5EF4-FFF2-40B4-BE49-F238E27FC236}">
                <a16:creationId xmlns:a16="http://schemas.microsoft.com/office/drawing/2014/main" id="{33E0DAAE-563E-B6E7-E9F7-60CB3D4EFFB5}"/>
              </a:ext>
            </a:extLst>
          </p:cNvPr>
          <p:cNvSpPr>
            <a:spLocks noGrp="1"/>
          </p:cNvSpPr>
          <p:nvPr>
            <p:ph type="subTitle" idx="1" hasCustomPrompt="1"/>
          </p:nvPr>
        </p:nvSpPr>
        <p:spPr>
          <a:xfrm>
            <a:off x="407504" y="2453855"/>
            <a:ext cx="9153939" cy="2873523"/>
          </a:xfrm>
          <a:prstGeom prst="rect">
            <a:avLst/>
          </a:prstGeom>
        </p:spPr>
        <p:txBody>
          <a:bodyPr/>
          <a:lstStyle>
            <a:lvl1pPr marL="0" indent="0" algn="l" eaLnBrk="1" hangingPunct="1">
              <a:lnSpc>
                <a:spcPts val="4000"/>
              </a:lnSpc>
              <a:buNone/>
              <a:defRPr sz="2000">
                <a:solidFill>
                  <a:srgbClr val="383F59"/>
                </a:solidFill>
                <a:latin typeface="IBM Plex Sans" panose="020B050305020300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algn="l" eaLnBrk="1" hangingPunct="1">
              <a:lnSpc>
                <a:spcPts val="3000"/>
              </a:lnSpc>
            </a:pPr>
            <a:r>
              <a:rPr lang="en-US" altLang="en-US" sz="2000" b="1">
                <a:solidFill>
                  <a:srgbClr val="383F59"/>
                </a:solidFill>
                <a:latin typeface="IBM Plex Sans SemiBold" panose="020B0503050203000203" pitchFamily="34" charset="0"/>
                <a:cs typeface="Arial" panose="020B0604020202020204" pitchFamily="34" charset="0"/>
              </a:rPr>
              <a:t>“The public’s right to know of the financing of political campaigns and lobbying and the financial affairs of elected officials and candidates far outweighs any right that these matters remain secret and private.”</a:t>
            </a:r>
          </a:p>
          <a:p>
            <a:pPr algn="l" eaLnBrk="1" hangingPunct="1"/>
            <a:r>
              <a:rPr lang="en-US" altLang="en-US" sz="2000">
                <a:solidFill>
                  <a:srgbClr val="383F59"/>
                </a:solidFill>
                <a:latin typeface="IBM Plex Sans Light" panose="020B0403050203000203" pitchFamily="34" charset="0"/>
                <a:cs typeface="Arial" panose="020B0604020202020204" pitchFamily="34" charset="0"/>
              </a:rPr>
              <a:t>RCW 42.17A.001(10)</a:t>
            </a:r>
            <a:endParaRPr lang="en-US" altLang="en-US" sz="2000">
              <a:solidFill>
                <a:srgbClr val="383F59"/>
              </a:solidFill>
              <a:latin typeface="IBM Plex Sans Light" panose="020B0403050203000203" pitchFamily="34" charset="0"/>
              <a:cs typeface="Times New Roman" panose="02020603050405020304" pitchFamily="18" charset="0"/>
            </a:endParaRPr>
          </a:p>
          <a:p>
            <a:pPr algn="l" eaLnBrk="1" hangingPunct="1"/>
            <a:endParaRPr lang="en-US" altLang="en-US" sz="2000">
              <a:solidFill>
                <a:srgbClr val="383F59"/>
              </a:solidFill>
              <a:latin typeface="IBM Plex Sans" panose="020B0503050203000203" pitchFamily="34" charset="0"/>
            </a:endParaRPr>
          </a:p>
          <a:p>
            <a:pPr algn="l"/>
            <a:endParaRPr lang="en-US">
              <a:solidFill>
                <a:srgbClr val="383F59"/>
              </a:solidFill>
              <a:latin typeface="IBM Plex Sans" panose="020B0503050203000203" pitchFamily="34" charset="0"/>
            </a:endParaRPr>
          </a:p>
        </p:txBody>
      </p:sp>
      <p:sp>
        <p:nvSpPr>
          <p:cNvPr id="7" name="Rectangle 6">
            <a:extLst>
              <a:ext uri="{FF2B5EF4-FFF2-40B4-BE49-F238E27FC236}">
                <a16:creationId xmlns:a16="http://schemas.microsoft.com/office/drawing/2014/main" id="{3BC54D5D-6DCA-5F74-0781-4D75E5AEE178}"/>
              </a:ext>
            </a:extLst>
          </p:cNvPr>
          <p:cNvSpPr/>
          <p:nvPr userDrawn="1"/>
        </p:nvSpPr>
        <p:spPr>
          <a:xfrm>
            <a:off x="538063" y="1574915"/>
            <a:ext cx="533996" cy="87094"/>
          </a:xfrm>
          <a:prstGeom prst="rect">
            <a:avLst/>
          </a:prstGeom>
          <a:solidFill>
            <a:srgbClr val="006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75033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4D645E2-A6C8-0BF8-BC36-1EBC47CA20A6}"/>
              </a:ext>
            </a:extLst>
          </p:cNvPr>
          <p:cNvSpPr>
            <a:spLocks noGrp="1"/>
          </p:cNvSpPr>
          <p:nvPr>
            <p:ph idx="1"/>
          </p:nvPr>
        </p:nvSpPr>
        <p:spPr>
          <a:xfrm>
            <a:off x="407504" y="2117038"/>
            <a:ext cx="10946296" cy="3503337"/>
          </a:xfrm>
          <a:prstGeom prst="rect">
            <a:avLst/>
          </a:prstGeom>
        </p:spPr>
        <p:txBody>
          <a:bodyPr/>
          <a:lstStyle>
            <a:lvl1pPr marL="457189" indent="-457189">
              <a:buClr>
                <a:srgbClr val="E49600"/>
              </a:buClr>
              <a:buFont typeface="Arial" panose="020B0604020202020204" pitchFamily="34" charset="0"/>
              <a:buChar char="•"/>
              <a:defRPr sz="2400" b="0" i="0">
                <a:solidFill>
                  <a:srgbClr val="383F59"/>
                </a:solidFill>
                <a:latin typeface="IBM Plex Sans" panose="020B0503050203000203" pitchFamily="34" charset="0"/>
              </a:defRPr>
            </a:lvl1pPr>
            <a:lvl2pPr marL="800080" indent="-342891">
              <a:buClr>
                <a:srgbClr val="E49600"/>
              </a:buClr>
              <a:buFont typeface="Arial" panose="020B0604020202020204" pitchFamily="34" charset="0"/>
              <a:buChar char="•"/>
              <a:defRPr sz="2000" b="0" i="0">
                <a:solidFill>
                  <a:srgbClr val="383F59"/>
                </a:solidFill>
                <a:latin typeface="IBM Plex Sans" panose="020B0503050203000203" pitchFamily="34" charset="0"/>
              </a:defRPr>
            </a:lvl2pPr>
            <a:lvl3pPr marL="1257269" indent="-342891">
              <a:buClr>
                <a:srgbClr val="E49600"/>
              </a:buClr>
              <a:buFont typeface="Arial" panose="020B0604020202020204" pitchFamily="34" charset="0"/>
              <a:buChar char="•"/>
              <a:defRPr sz="1800" b="0" i="0">
                <a:solidFill>
                  <a:srgbClr val="383F59"/>
                </a:solidFill>
                <a:latin typeface="IBM Plex Sans" panose="020B0503050203000203" pitchFamily="34" charset="0"/>
              </a:defRPr>
            </a:lvl3pPr>
            <a:lvl4pPr marL="1657309" indent="-285744">
              <a:buClr>
                <a:srgbClr val="E49600"/>
              </a:buClr>
              <a:buFont typeface="Arial" panose="020B0604020202020204" pitchFamily="34" charset="0"/>
              <a:buChar char="•"/>
              <a:defRPr sz="1600" b="0" i="0">
                <a:solidFill>
                  <a:srgbClr val="383F59"/>
                </a:solidFill>
                <a:latin typeface="IBM Plex Sans" panose="020B0503050203000203" pitchFamily="34" charset="0"/>
              </a:defRPr>
            </a:lvl4pPr>
            <a:lvl5pPr marL="2114498" indent="-285744">
              <a:buClr>
                <a:srgbClr val="E49600"/>
              </a:buClr>
              <a:buFont typeface="Arial" panose="020B0604020202020204" pitchFamily="34" charset="0"/>
              <a:buChar char="•"/>
              <a:defRPr sz="1600" b="0" i="0">
                <a:solidFill>
                  <a:srgbClr val="383F59"/>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AA1FFB7-F2F8-9AF5-63F8-B2480C57D931}"/>
              </a:ext>
            </a:extLst>
          </p:cNvPr>
          <p:cNvSpPr>
            <a:spLocks noGrp="1"/>
          </p:cNvSpPr>
          <p:nvPr>
            <p:ph type="ctrTitle"/>
          </p:nvPr>
        </p:nvSpPr>
        <p:spPr>
          <a:xfrm>
            <a:off x="407507" y="700396"/>
            <a:ext cx="9780102" cy="691146"/>
          </a:xfrm>
          <a:prstGeom prst="rect">
            <a:avLst/>
          </a:prstGeom>
        </p:spPr>
        <p:txBody>
          <a:bodyPr anchor="t"/>
          <a:lstStyle>
            <a:lvl1pPr algn="l">
              <a:defRPr sz="4400" b="1" i="0">
                <a:solidFill>
                  <a:srgbClr val="383F59"/>
                </a:solidFill>
                <a:latin typeface="IBM Plex Sans" panose="020B0503050203000203"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DAA06E0D-591B-CB8E-7048-2380771EF076}"/>
              </a:ext>
            </a:extLst>
          </p:cNvPr>
          <p:cNvSpPr/>
          <p:nvPr userDrawn="1"/>
        </p:nvSpPr>
        <p:spPr>
          <a:xfrm>
            <a:off x="538063" y="1498077"/>
            <a:ext cx="533996" cy="87094"/>
          </a:xfrm>
          <a:prstGeom prst="rect">
            <a:avLst/>
          </a:prstGeom>
          <a:solidFill>
            <a:srgbClr val="006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28874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DCDBCC-0314-9011-F691-ED6318623EC7}"/>
              </a:ext>
            </a:extLst>
          </p:cNvPr>
          <p:cNvSpPr>
            <a:spLocks noGrp="1"/>
          </p:cNvSpPr>
          <p:nvPr>
            <p:ph sz="half" idx="1"/>
          </p:nvPr>
        </p:nvSpPr>
        <p:spPr>
          <a:xfrm>
            <a:off x="417443" y="2037524"/>
            <a:ext cx="5334000" cy="3662363"/>
          </a:xfrm>
          <a:prstGeom prst="rect">
            <a:avLst/>
          </a:prstGeom>
        </p:spPr>
        <p:txBody>
          <a:bodyPr/>
          <a:lstStyle>
            <a:lvl1pPr>
              <a:buClr>
                <a:srgbClr val="E49600"/>
              </a:buClr>
              <a:defRPr sz="2400">
                <a:solidFill>
                  <a:srgbClr val="383F59"/>
                </a:solidFill>
                <a:latin typeface="IBM Plex Sans" panose="020B0503050203000203" pitchFamily="34" charset="0"/>
              </a:defRPr>
            </a:lvl1pPr>
            <a:lvl2pPr>
              <a:buClr>
                <a:srgbClr val="E49600"/>
              </a:buClr>
              <a:defRPr sz="2000">
                <a:solidFill>
                  <a:srgbClr val="383F59"/>
                </a:solidFill>
                <a:latin typeface="IBM Plex Sans" panose="020B0503050203000203" pitchFamily="34" charset="0"/>
              </a:defRPr>
            </a:lvl2pPr>
            <a:lvl3pPr>
              <a:buClr>
                <a:srgbClr val="E49600"/>
              </a:buClr>
              <a:defRPr sz="1800">
                <a:solidFill>
                  <a:srgbClr val="383F59"/>
                </a:solidFill>
                <a:latin typeface="IBM Plex Sans" panose="020B0503050203000203" pitchFamily="34" charset="0"/>
              </a:defRPr>
            </a:lvl3pPr>
            <a:lvl4pPr>
              <a:buClr>
                <a:srgbClr val="E49600"/>
              </a:buClr>
              <a:defRPr sz="1600">
                <a:solidFill>
                  <a:srgbClr val="383F59"/>
                </a:solidFill>
                <a:latin typeface="IBM Plex Sans" panose="020B0503050203000203" pitchFamily="34" charset="0"/>
              </a:defRPr>
            </a:lvl4pPr>
            <a:lvl5pPr>
              <a:buClr>
                <a:srgbClr val="E49600"/>
              </a:buClr>
              <a:defRPr sz="1600">
                <a:solidFill>
                  <a:srgbClr val="383F59"/>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DB8D93-DF58-1245-1251-7A6D38EF6B59}"/>
              </a:ext>
            </a:extLst>
          </p:cNvPr>
          <p:cNvSpPr>
            <a:spLocks noGrp="1"/>
          </p:cNvSpPr>
          <p:nvPr>
            <p:ph sz="half" idx="2"/>
          </p:nvPr>
        </p:nvSpPr>
        <p:spPr>
          <a:xfrm>
            <a:off x="6029739" y="2037524"/>
            <a:ext cx="5334000" cy="3662363"/>
          </a:xfrm>
          <a:prstGeom prst="rect">
            <a:avLst/>
          </a:prstGeom>
        </p:spPr>
        <p:txBody>
          <a:bodyPr/>
          <a:lstStyle>
            <a:lvl1pPr>
              <a:buClr>
                <a:srgbClr val="E49600"/>
              </a:buClr>
              <a:defRPr sz="2400">
                <a:solidFill>
                  <a:srgbClr val="383F59"/>
                </a:solidFill>
                <a:latin typeface="IBM Plex Sans" panose="020B0503050203000203" pitchFamily="34" charset="0"/>
              </a:defRPr>
            </a:lvl1pPr>
            <a:lvl2pPr>
              <a:buClr>
                <a:srgbClr val="E49600"/>
              </a:buClr>
              <a:defRPr sz="2000">
                <a:solidFill>
                  <a:srgbClr val="383F59"/>
                </a:solidFill>
                <a:latin typeface="IBM Plex Sans" panose="020B0503050203000203" pitchFamily="34" charset="0"/>
              </a:defRPr>
            </a:lvl2pPr>
            <a:lvl3pPr>
              <a:buClr>
                <a:srgbClr val="E49600"/>
              </a:buClr>
              <a:defRPr sz="1800">
                <a:solidFill>
                  <a:srgbClr val="383F59"/>
                </a:solidFill>
                <a:latin typeface="IBM Plex Sans" panose="020B0503050203000203" pitchFamily="34" charset="0"/>
              </a:defRPr>
            </a:lvl3pPr>
            <a:lvl4pPr>
              <a:buClr>
                <a:srgbClr val="E49600"/>
              </a:buClr>
              <a:defRPr sz="1600">
                <a:solidFill>
                  <a:srgbClr val="383F59"/>
                </a:solidFill>
                <a:latin typeface="IBM Plex Sans" panose="020B0503050203000203" pitchFamily="34" charset="0"/>
              </a:defRPr>
            </a:lvl4pPr>
            <a:lvl5pPr>
              <a:buClr>
                <a:srgbClr val="E49600"/>
              </a:buClr>
              <a:defRPr sz="1600">
                <a:solidFill>
                  <a:srgbClr val="383F59"/>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F53F516E-4DC2-D6AD-FB4D-BC53A7154A29}"/>
              </a:ext>
            </a:extLst>
          </p:cNvPr>
          <p:cNvSpPr>
            <a:spLocks noGrp="1"/>
          </p:cNvSpPr>
          <p:nvPr>
            <p:ph type="ctrTitle"/>
          </p:nvPr>
        </p:nvSpPr>
        <p:spPr>
          <a:xfrm>
            <a:off x="407504" y="680456"/>
            <a:ext cx="10913165" cy="681206"/>
          </a:xfrm>
          <a:prstGeom prst="rect">
            <a:avLst/>
          </a:prstGeom>
        </p:spPr>
        <p:txBody>
          <a:bodyPr anchor="t"/>
          <a:lstStyle>
            <a:lvl1pPr algn="l">
              <a:defRPr sz="4400" b="1" i="0">
                <a:solidFill>
                  <a:srgbClr val="383F59"/>
                </a:solidFill>
                <a:latin typeface="IBM Plex Sans" panose="020B0503050203000203" pitchFamily="34" charset="0"/>
              </a:defRPr>
            </a:lvl1pPr>
          </a:lstStyle>
          <a:p>
            <a:r>
              <a:rPr lang="en-US"/>
              <a:t>Click to edit Master title style</a:t>
            </a:r>
          </a:p>
        </p:txBody>
      </p:sp>
      <p:sp>
        <p:nvSpPr>
          <p:cNvPr id="9" name="Rectangle 8">
            <a:extLst>
              <a:ext uri="{FF2B5EF4-FFF2-40B4-BE49-F238E27FC236}">
                <a16:creationId xmlns:a16="http://schemas.microsoft.com/office/drawing/2014/main" id="{99F9E0C3-8318-4496-F00F-51E1542EE9E6}"/>
              </a:ext>
            </a:extLst>
          </p:cNvPr>
          <p:cNvSpPr/>
          <p:nvPr userDrawn="1"/>
        </p:nvSpPr>
        <p:spPr>
          <a:xfrm>
            <a:off x="538063" y="1396332"/>
            <a:ext cx="533996" cy="87094"/>
          </a:xfrm>
          <a:prstGeom prst="rect">
            <a:avLst/>
          </a:prstGeom>
          <a:solidFill>
            <a:srgbClr val="006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84508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C2ADC-AD9B-C659-9EB2-9EE8ABD80157}"/>
              </a:ext>
            </a:extLst>
          </p:cNvPr>
          <p:cNvSpPr>
            <a:spLocks noGrp="1"/>
          </p:cNvSpPr>
          <p:nvPr>
            <p:ph type="title"/>
          </p:nvPr>
        </p:nvSpPr>
        <p:spPr>
          <a:xfrm>
            <a:off x="442225" y="1262269"/>
            <a:ext cx="3932237" cy="2315478"/>
          </a:xfrm>
          <a:prstGeom prst="rect">
            <a:avLst/>
          </a:prstGeom>
        </p:spPr>
        <p:txBody>
          <a:bodyPr anchor="t"/>
          <a:lstStyle>
            <a:lvl1pPr>
              <a:defRPr sz="5400" b="1" i="0">
                <a:solidFill>
                  <a:srgbClr val="383F59"/>
                </a:solidFill>
                <a:latin typeface="IBM Plex Sans" panose="020B0503050203000203"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DDC64E4A-319F-0458-A46C-E78BCF3383AA}"/>
              </a:ext>
            </a:extLst>
          </p:cNvPr>
          <p:cNvSpPr>
            <a:spLocks noGrp="1"/>
          </p:cNvSpPr>
          <p:nvPr>
            <p:ph idx="1"/>
          </p:nvPr>
        </p:nvSpPr>
        <p:spPr>
          <a:xfrm>
            <a:off x="5183188" y="775254"/>
            <a:ext cx="6172200" cy="4976469"/>
          </a:xfrm>
          <a:prstGeom prst="rect">
            <a:avLst/>
          </a:prstGeom>
        </p:spPr>
        <p:txBody>
          <a:bodyPr/>
          <a:lstStyle>
            <a:lvl1pPr>
              <a:buClr>
                <a:srgbClr val="E49600"/>
              </a:buClr>
              <a:defRPr sz="2400" b="0" i="0">
                <a:solidFill>
                  <a:srgbClr val="383F59"/>
                </a:solidFill>
                <a:latin typeface="IBM Plex Sans" panose="020B0503050203000203" pitchFamily="34" charset="0"/>
              </a:defRPr>
            </a:lvl1pPr>
            <a:lvl2pPr>
              <a:buClr>
                <a:srgbClr val="E49600"/>
              </a:buClr>
              <a:defRPr sz="2000" b="0" i="0">
                <a:solidFill>
                  <a:srgbClr val="383F59"/>
                </a:solidFill>
                <a:latin typeface="IBM Plex Sans" panose="020B0503050203000203" pitchFamily="34" charset="0"/>
              </a:defRPr>
            </a:lvl2pPr>
            <a:lvl3pPr>
              <a:buClr>
                <a:srgbClr val="E49600"/>
              </a:buClr>
              <a:defRPr sz="1800" b="0" i="0">
                <a:solidFill>
                  <a:srgbClr val="383F59"/>
                </a:solidFill>
                <a:latin typeface="IBM Plex Sans" panose="020B0503050203000203" pitchFamily="34" charset="0"/>
              </a:defRPr>
            </a:lvl3pPr>
            <a:lvl4pPr>
              <a:buClr>
                <a:srgbClr val="E49600"/>
              </a:buClr>
              <a:defRPr sz="1600" b="0" i="0">
                <a:solidFill>
                  <a:srgbClr val="383F59"/>
                </a:solidFill>
                <a:latin typeface="IBM Plex Sans" panose="020B0503050203000203" pitchFamily="34" charset="0"/>
              </a:defRPr>
            </a:lvl4pPr>
            <a:lvl5pPr>
              <a:buClr>
                <a:srgbClr val="E49600"/>
              </a:buClr>
              <a:defRPr sz="1600" b="0" i="0">
                <a:solidFill>
                  <a:srgbClr val="383F59"/>
                </a:solidFill>
                <a:latin typeface="IBM Plex Sans" panose="020B050305020300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8CC99447-EABE-2F74-956B-D13CA591DE08}"/>
              </a:ext>
            </a:extLst>
          </p:cNvPr>
          <p:cNvSpPr>
            <a:spLocks noGrp="1"/>
          </p:cNvSpPr>
          <p:nvPr>
            <p:ph type="body" sz="half" idx="2" hasCustomPrompt="1"/>
          </p:nvPr>
        </p:nvSpPr>
        <p:spPr>
          <a:xfrm>
            <a:off x="521736" y="775254"/>
            <a:ext cx="3932237" cy="487019"/>
          </a:xfrm>
          <a:prstGeom prst="rect">
            <a:avLst/>
          </a:prstGeom>
        </p:spPr>
        <p:txBody>
          <a:bodyPr/>
          <a:lstStyle>
            <a:lvl1pPr marL="0" indent="0">
              <a:buNone/>
              <a:defRPr sz="1400" b="1" i="0" spc="300">
                <a:solidFill>
                  <a:srgbClr val="E49600"/>
                </a:solidFill>
                <a:latin typeface="IBM Plex Sans" panose="020B0503050203000203"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TEXT STYLES</a:t>
            </a:r>
          </a:p>
        </p:txBody>
      </p:sp>
      <p:sp>
        <p:nvSpPr>
          <p:cNvPr id="9" name="Rectangle 8">
            <a:extLst>
              <a:ext uri="{FF2B5EF4-FFF2-40B4-BE49-F238E27FC236}">
                <a16:creationId xmlns:a16="http://schemas.microsoft.com/office/drawing/2014/main" id="{A15BA376-6A41-44CB-DAEB-8390E7A60282}"/>
              </a:ext>
            </a:extLst>
          </p:cNvPr>
          <p:cNvSpPr/>
          <p:nvPr userDrawn="1"/>
        </p:nvSpPr>
        <p:spPr>
          <a:xfrm>
            <a:off x="538063" y="3620956"/>
            <a:ext cx="533996" cy="87094"/>
          </a:xfrm>
          <a:prstGeom prst="rect">
            <a:avLst/>
          </a:prstGeom>
          <a:solidFill>
            <a:srgbClr val="006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41868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83E198-CC19-2BC2-48B7-0B8212673D8A}"/>
              </a:ext>
            </a:extLst>
          </p:cNvPr>
          <p:cNvSpPr>
            <a:spLocks noGrp="1"/>
          </p:cNvSpPr>
          <p:nvPr>
            <p:ph type="ctrTitle"/>
          </p:nvPr>
        </p:nvSpPr>
        <p:spPr>
          <a:xfrm>
            <a:off x="407507" y="441916"/>
            <a:ext cx="8497215" cy="1671779"/>
          </a:xfrm>
          <a:prstGeom prst="rect">
            <a:avLst/>
          </a:prstGeom>
        </p:spPr>
        <p:txBody>
          <a:bodyPr anchor="t"/>
          <a:lstStyle>
            <a:lvl1pPr algn="l">
              <a:defRPr sz="6000" b="0" i="0">
                <a:solidFill>
                  <a:srgbClr val="383F59"/>
                </a:solidFill>
                <a:latin typeface="IBM Plex Sans Light" panose="020B0403050203000203"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1104A30C-7573-71B4-9C30-56B4E6E9A701}"/>
              </a:ext>
            </a:extLst>
          </p:cNvPr>
          <p:cNvSpPr>
            <a:spLocks noGrp="1"/>
          </p:cNvSpPr>
          <p:nvPr>
            <p:ph type="subTitle" idx="1"/>
          </p:nvPr>
        </p:nvSpPr>
        <p:spPr>
          <a:xfrm>
            <a:off x="407504" y="2899925"/>
            <a:ext cx="10260496" cy="2825013"/>
          </a:xfrm>
          <a:prstGeom prst="rect">
            <a:avLst/>
          </a:prstGeom>
        </p:spPr>
        <p:txBody>
          <a:bodyPr/>
          <a:lstStyle>
            <a:lvl1pPr marL="0" indent="0" algn="l">
              <a:buNone/>
              <a:defRPr sz="2000">
                <a:solidFill>
                  <a:srgbClr val="383F59"/>
                </a:solidFill>
                <a:latin typeface="IBM Plex Sans" panose="020B050305020300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2" name="Rectangle 1">
            <a:extLst>
              <a:ext uri="{FF2B5EF4-FFF2-40B4-BE49-F238E27FC236}">
                <a16:creationId xmlns:a16="http://schemas.microsoft.com/office/drawing/2014/main" id="{AF87664E-3618-EF29-C90F-A74FD5F5EBA5}"/>
              </a:ext>
            </a:extLst>
          </p:cNvPr>
          <p:cNvSpPr/>
          <p:nvPr userDrawn="1"/>
        </p:nvSpPr>
        <p:spPr>
          <a:xfrm>
            <a:off x="538063" y="2203755"/>
            <a:ext cx="533996" cy="87094"/>
          </a:xfrm>
          <a:prstGeom prst="rect">
            <a:avLst/>
          </a:prstGeom>
          <a:solidFill>
            <a:srgbClr val="006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43775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1DE5E4B-70AD-B2CF-683F-D4AD4536F24E}"/>
              </a:ext>
            </a:extLst>
          </p:cNvPr>
          <p:cNvSpPr>
            <a:spLocks noGrp="1"/>
          </p:cNvSpPr>
          <p:nvPr>
            <p:ph type="ctrTitle"/>
          </p:nvPr>
        </p:nvSpPr>
        <p:spPr>
          <a:xfrm>
            <a:off x="407507" y="482207"/>
            <a:ext cx="10260495" cy="834291"/>
          </a:xfrm>
          <a:prstGeom prst="rect">
            <a:avLst/>
          </a:prstGeom>
        </p:spPr>
        <p:txBody>
          <a:bodyPr anchor="t"/>
          <a:lstStyle>
            <a:lvl1pPr algn="l">
              <a:defRPr sz="5400" b="0" i="0">
                <a:solidFill>
                  <a:srgbClr val="383F59"/>
                </a:solidFill>
                <a:latin typeface="IBM Plex Sans Light" panose="020B0403050203000203" pitchFamily="34" charset="0"/>
              </a:defRPr>
            </a:lvl1pPr>
          </a:lstStyle>
          <a:p>
            <a:r>
              <a:rPr lang="en-US"/>
              <a:t>Click to edit Master title style</a:t>
            </a:r>
          </a:p>
        </p:txBody>
      </p:sp>
      <p:sp>
        <p:nvSpPr>
          <p:cNvPr id="6" name="Subtitle 2">
            <a:extLst>
              <a:ext uri="{FF2B5EF4-FFF2-40B4-BE49-F238E27FC236}">
                <a16:creationId xmlns:a16="http://schemas.microsoft.com/office/drawing/2014/main" id="{B2935D4D-6DF7-EE7F-095B-4C546A89DACD}"/>
              </a:ext>
            </a:extLst>
          </p:cNvPr>
          <p:cNvSpPr>
            <a:spLocks noGrp="1"/>
          </p:cNvSpPr>
          <p:nvPr>
            <p:ph type="subTitle" idx="1" hasCustomPrompt="1"/>
          </p:nvPr>
        </p:nvSpPr>
        <p:spPr>
          <a:xfrm>
            <a:off x="407504" y="2195438"/>
            <a:ext cx="10260496" cy="2873523"/>
          </a:xfrm>
          <a:prstGeom prst="rect">
            <a:avLst/>
          </a:prstGeom>
        </p:spPr>
        <p:txBody>
          <a:bodyPr/>
          <a:lstStyle>
            <a:lvl1pPr marL="0" indent="0" algn="l" eaLnBrk="1" hangingPunct="1">
              <a:lnSpc>
                <a:spcPts val="4000"/>
              </a:lnSpc>
              <a:buNone/>
              <a:defRPr sz="2000">
                <a:solidFill>
                  <a:srgbClr val="383F59"/>
                </a:solidFill>
                <a:latin typeface="IBM Plex Sans" panose="020B050305020300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algn="l" eaLnBrk="1" hangingPunct="1">
              <a:lnSpc>
                <a:spcPts val="3000"/>
              </a:lnSpc>
            </a:pPr>
            <a:r>
              <a:rPr lang="en-US" altLang="en-US" sz="2000" b="1">
                <a:solidFill>
                  <a:srgbClr val="383F59"/>
                </a:solidFill>
                <a:latin typeface="IBM Plex Sans SemiBold" panose="020B0503050203000203" pitchFamily="34" charset="0"/>
                <a:cs typeface="Arial" panose="020B0604020202020204" pitchFamily="34" charset="0"/>
              </a:rPr>
              <a:t>“The public’s right to know of the financing of political campaigns and lobbying and the financial affairs of elected officials and candidates far outweighs any right that these matters remain secret and private.”</a:t>
            </a:r>
          </a:p>
          <a:p>
            <a:pPr algn="l" eaLnBrk="1" hangingPunct="1"/>
            <a:r>
              <a:rPr lang="en-US" altLang="en-US" sz="2000">
                <a:solidFill>
                  <a:srgbClr val="383F59"/>
                </a:solidFill>
                <a:latin typeface="IBM Plex Sans Light" panose="020B0403050203000203" pitchFamily="34" charset="0"/>
                <a:cs typeface="Arial" panose="020B0604020202020204" pitchFamily="34" charset="0"/>
              </a:rPr>
              <a:t>RCW 42.17A.001(10)</a:t>
            </a:r>
            <a:endParaRPr lang="en-US" altLang="en-US" sz="2000">
              <a:solidFill>
                <a:srgbClr val="383F59"/>
              </a:solidFill>
              <a:latin typeface="IBM Plex Sans Light" panose="020B0403050203000203" pitchFamily="34" charset="0"/>
              <a:cs typeface="Times New Roman" panose="02020603050405020304" pitchFamily="18" charset="0"/>
            </a:endParaRPr>
          </a:p>
          <a:p>
            <a:pPr algn="l" eaLnBrk="1" hangingPunct="1"/>
            <a:endParaRPr lang="en-US" altLang="en-US" sz="2000">
              <a:solidFill>
                <a:srgbClr val="383F59"/>
              </a:solidFill>
              <a:latin typeface="IBM Plex Sans" panose="020B0503050203000203" pitchFamily="34" charset="0"/>
            </a:endParaRPr>
          </a:p>
          <a:p>
            <a:pPr algn="l"/>
            <a:endParaRPr lang="en-US">
              <a:solidFill>
                <a:srgbClr val="383F59"/>
              </a:solidFill>
              <a:latin typeface="IBM Plex Sans" panose="020B0503050203000203" pitchFamily="34" charset="0"/>
            </a:endParaRPr>
          </a:p>
        </p:txBody>
      </p:sp>
      <p:sp>
        <p:nvSpPr>
          <p:cNvPr id="7" name="Rectangle 6">
            <a:extLst>
              <a:ext uri="{FF2B5EF4-FFF2-40B4-BE49-F238E27FC236}">
                <a16:creationId xmlns:a16="http://schemas.microsoft.com/office/drawing/2014/main" id="{6DEBB34F-8679-53D6-910B-E84DCAE21E37}"/>
              </a:ext>
            </a:extLst>
          </p:cNvPr>
          <p:cNvSpPr/>
          <p:nvPr userDrawn="1"/>
        </p:nvSpPr>
        <p:spPr>
          <a:xfrm>
            <a:off x="538063" y="1316498"/>
            <a:ext cx="533996" cy="87094"/>
          </a:xfrm>
          <a:prstGeom prst="rect">
            <a:avLst/>
          </a:prstGeom>
          <a:solidFill>
            <a:srgbClr val="006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49602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4D645E2-A6C8-0BF8-BC36-1EBC47CA20A6}"/>
              </a:ext>
            </a:extLst>
          </p:cNvPr>
          <p:cNvSpPr>
            <a:spLocks noGrp="1"/>
          </p:cNvSpPr>
          <p:nvPr>
            <p:ph idx="1"/>
          </p:nvPr>
        </p:nvSpPr>
        <p:spPr>
          <a:xfrm>
            <a:off x="407504" y="1908316"/>
            <a:ext cx="10946296" cy="3503337"/>
          </a:xfrm>
          <a:prstGeom prst="rect">
            <a:avLst/>
          </a:prstGeom>
        </p:spPr>
        <p:txBody>
          <a:bodyPr/>
          <a:lstStyle>
            <a:lvl1pPr marL="457189" indent="-457189">
              <a:buClr>
                <a:srgbClr val="E49600"/>
              </a:buClr>
              <a:buFont typeface="Arial" panose="020B0604020202020204" pitchFamily="34" charset="0"/>
              <a:buChar char="•"/>
              <a:defRPr sz="2400" b="0" i="0">
                <a:solidFill>
                  <a:srgbClr val="383F59"/>
                </a:solidFill>
                <a:latin typeface="IBM Plex Sans" panose="020B0503050203000203" pitchFamily="34" charset="0"/>
              </a:defRPr>
            </a:lvl1pPr>
            <a:lvl2pPr marL="800080" indent="-342891">
              <a:buClr>
                <a:srgbClr val="E49600"/>
              </a:buClr>
              <a:buFont typeface="Arial" panose="020B0604020202020204" pitchFamily="34" charset="0"/>
              <a:buChar char="•"/>
              <a:defRPr sz="2000" b="0" i="0">
                <a:solidFill>
                  <a:srgbClr val="383F59"/>
                </a:solidFill>
                <a:latin typeface="IBM Plex Sans" panose="020B0503050203000203" pitchFamily="34" charset="0"/>
              </a:defRPr>
            </a:lvl2pPr>
            <a:lvl3pPr marL="1257269" indent="-342891">
              <a:buClr>
                <a:srgbClr val="E49600"/>
              </a:buClr>
              <a:buFont typeface="Arial" panose="020B0604020202020204" pitchFamily="34" charset="0"/>
              <a:buChar char="•"/>
              <a:defRPr sz="1800" b="0" i="0">
                <a:solidFill>
                  <a:srgbClr val="383F59"/>
                </a:solidFill>
                <a:latin typeface="IBM Plex Sans" panose="020B0503050203000203" pitchFamily="34" charset="0"/>
              </a:defRPr>
            </a:lvl3pPr>
            <a:lvl4pPr marL="1657309" indent="-285744">
              <a:buClr>
                <a:srgbClr val="E49600"/>
              </a:buClr>
              <a:buFont typeface="Arial" panose="020B0604020202020204" pitchFamily="34" charset="0"/>
              <a:buChar char="•"/>
              <a:defRPr sz="1600" b="0" i="0">
                <a:solidFill>
                  <a:srgbClr val="383F59"/>
                </a:solidFill>
                <a:latin typeface="IBM Plex Sans" panose="020B0503050203000203" pitchFamily="34" charset="0"/>
              </a:defRPr>
            </a:lvl4pPr>
            <a:lvl5pPr marL="2114498" indent="-285744">
              <a:buClr>
                <a:srgbClr val="E49600"/>
              </a:buClr>
              <a:buFont typeface="Arial" panose="020B0604020202020204" pitchFamily="34" charset="0"/>
              <a:buChar char="•"/>
              <a:defRPr sz="1600" b="0" i="0">
                <a:solidFill>
                  <a:srgbClr val="383F59"/>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30FEF777-42CB-D5B0-8C51-E0BD840EFAE0}"/>
              </a:ext>
            </a:extLst>
          </p:cNvPr>
          <p:cNvSpPr>
            <a:spLocks noGrp="1"/>
          </p:cNvSpPr>
          <p:nvPr>
            <p:ph type="ctrTitle"/>
          </p:nvPr>
        </p:nvSpPr>
        <p:spPr>
          <a:xfrm>
            <a:off x="407504" y="461795"/>
            <a:ext cx="10913165" cy="681206"/>
          </a:xfrm>
          <a:prstGeom prst="rect">
            <a:avLst/>
          </a:prstGeom>
        </p:spPr>
        <p:txBody>
          <a:bodyPr anchor="t"/>
          <a:lstStyle>
            <a:lvl1pPr algn="l">
              <a:defRPr sz="4400" b="1" i="0">
                <a:solidFill>
                  <a:srgbClr val="383F59"/>
                </a:solidFill>
                <a:latin typeface="IBM Plex Sans" panose="020B0503050203000203" pitchFamily="34" charset="0"/>
              </a:defRPr>
            </a:lvl1pPr>
          </a:lstStyle>
          <a:p>
            <a:r>
              <a:rPr lang="en-US"/>
              <a:t>Click to edit Master title style</a:t>
            </a:r>
          </a:p>
        </p:txBody>
      </p:sp>
      <p:sp>
        <p:nvSpPr>
          <p:cNvPr id="2" name="Rectangle 1">
            <a:extLst>
              <a:ext uri="{FF2B5EF4-FFF2-40B4-BE49-F238E27FC236}">
                <a16:creationId xmlns:a16="http://schemas.microsoft.com/office/drawing/2014/main" id="{4921BD16-CB54-C18A-871A-7688347E1887}"/>
              </a:ext>
            </a:extLst>
          </p:cNvPr>
          <p:cNvSpPr/>
          <p:nvPr userDrawn="1"/>
        </p:nvSpPr>
        <p:spPr>
          <a:xfrm>
            <a:off x="538063" y="1177671"/>
            <a:ext cx="533996" cy="87094"/>
          </a:xfrm>
          <a:prstGeom prst="rect">
            <a:avLst/>
          </a:prstGeom>
          <a:solidFill>
            <a:srgbClr val="006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75639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688B931-81DD-E789-DB01-7382A8AFD054}"/>
              </a:ext>
            </a:extLst>
          </p:cNvPr>
          <p:cNvSpPr>
            <a:spLocks noGrp="1"/>
          </p:cNvSpPr>
          <p:nvPr>
            <p:ph sz="half" idx="1"/>
          </p:nvPr>
        </p:nvSpPr>
        <p:spPr>
          <a:xfrm>
            <a:off x="417443" y="1818863"/>
            <a:ext cx="5334000" cy="3662363"/>
          </a:xfrm>
          <a:prstGeom prst="rect">
            <a:avLst/>
          </a:prstGeom>
        </p:spPr>
        <p:txBody>
          <a:bodyPr/>
          <a:lstStyle>
            <a:lvl1pPr>
              <a:buClr>
                <a:srgbClr val="E49600"/>
              </a:buClr>
              <a:defRPr sz="2400">
                <a:solidFill>
                  <a:srgbClr val="383F59"/>
                </a:solidFill>
                <a:latin typeface="IBM Plex Sans" panose="020B0503050203000203" pitchFamily="34" charset="0"/>
              </a:defRPr>
            </a:lvl1pPr>
            <a:lvl2pPr>
              <a:buClr>
                <a:srgbClr val="E49600"/>
              </a:buClr>
              <a:defRPr sz="2000">
                <a:solidFill>
                  <a:srgbClr val="383F59"/>
                </a:solidFill>
                <a:latin typeface="IBM Plex Sans" panose="020B0503050203000203" pitchFamily="34" charset="0"/>
              </a:defRPr>
            </a:lvl2pPr>
            <a:lvl3pPr>
              <a:buClr>
                <a:srgbClr val="E49600"/>
              </a:buClr>
              <a:defRPr sz="1800">
                <a:solidFill>
                  <a:srgbClr val="383F59"/>
                </a:solidFill>
                <a:latin typeface="IBM Plex Sans" panose="020B0503050203000203" pitchFamily="34" charset="0"/>
              </a:defRPr>
            </a:lvl3pPr>
            <a:lvl4pPr>
              <a:buClr>
                <a:srgbClr val="E49600"/>
              </a:buClr>
              <a:defRPr sz="1600">
                <a:solidFill>
                  <a:srgbClr val="383F59"/>
                </a:solidFill>
                <a:latin typeface="IBM Plex Sans" panose="020B0503050203000203" pitchFamily="34" charset="0"/>
              </a:defRPr>
            </a:lvl4pPr>
            <a:lvl5pPr>
              <a:buClr>
                <a:srgbClr val="E49600"/>
              </a:buClr>
              <a:defRPr sz="1600">
                <a:solidFill>
                  <a:srgbClr val="383F59"/>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901A7B53-80D1-6E26-0C2C-601B8B8AA9EA}"/>
              </a:ext>
            </a:extLst>
          </p:cNvPr>
          <p:cNvSpPr>
            <a:spLocks noGrp="1"/>
          </p:cNvSpPr>
          <p:nvPr>
            <p:ph sz="half" idx="2"/>
          </p:nvPr>
        </p:nvSpPr>
        <p:spPr>
          <a:xfrm>
            <a:off x="6029739" y="1818863"/>
            <a:ext cx="5334000" cy="3662363"/>
          </a:xfrm>
          <a:prstGeom prst="rect">
            <a:avLst/>
          </a:prstGeom>
        </p:spPr>
        <p:txBody>
          <a:bodyPr/>
          <a:lstStyle>
            <a:lvl1pPr>
              <a:buClr>
                <a:srgbClr val="E49600"/>
              </a:buClr>
              <a:defRPr sz="2400">
                <a:solidFill>
                  <a:srgbClr val="383F59"/>
                </a:solidFill>
                <a:latin typeface="IBM Plex Sans" panose="020B0503050203000203" pitchFamily="34" charset="0"/>
              </a:defRPr>
            </a:lvl1pPr>
            <a:lvl2pPr>
              <a:buClr>
                <a:srgbClr val="E49600"/>
              </a:buClr>
              <a:defRPr sz="2000">
                <a:solidFill>
                  <a:srgbClr val="383F59"/>
                </a:solidFill>
                <a:latin typeface="IBM Plex Sans" panose="020B0503050203000203" pitchFamily="34" charset="0"/>
              </a:defRPr>
            </a:lvl2pPr>
            <a:lvl3pPr>
              <a:buClr>
                <a:srgbClr val="E49600"/>
              </a:buClr>
              <a:defRPr sz="1800">
                <a:solidFill>
                  <a:srgbClr val="383F59"/>
                </a:solidFill>
                <a:latin typeface="IBM Plex Sans" panose="020B0503050203000203" pitchFamily="34" charset="0"/>
              </a:defRPr>
            </a:lvl3pPr>
            <a:lvl4pPr>
              <a:buClr>
                <a:srgbClr val="E49600"/>
              </a:buClr>
              <a:defRPr sz="1600">
                <a:solidFill>
                  <a:srgbClr val="383F59"/>
                </a:solidFill>
                <a:latin typeface="IBM Plex Sans" panose="020B0503050203000203" pitchFamily="34" charset="0"/>
              </a:defRPr>
            </a:lvl4pPr>
            <a:lvl5pPr>
              <a:buClr>
                <a:srgbClr val="E49600"/>
              </a:buClr>
              <a:defRPr sz="1600">
                <a:solidFill>
                  <a:srgbClr val="383F59"/>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9A29F0F-D29D-0A1F-DB8D-AD06D4908410}"/>
              </a:ext>
            </a:extLst>
          </p:cNvPr>
          <p:cNvSpPr>
            <a:spLocks noGrp="1"/>
          </p:cNvSpPr>
          <p:nvPr>
            <p:ph type="ctrTitle"/>
          </p:nvPr>
        </p:nvSpPr>
        <p:spPr>
          <a:xfrm>
            <a:off x="407504" y="461795"/>
            <a:ext cx="10913165" cy="681206"/>
          </a:xfrm>
          <a:prstGeom prst="rect">
            <a:avLst/>
          </a:prstGeom>
        </p:spPr>
        <p:txBody>
          <a:bodyPr anchor="t"/>
          <a:lstStyle>
            <a:lvl1pPr algn="l">
              <a:defRPr sz="4400" b="1" i="0">
                <a:solidFill>
                  <a:srgbClr val="383F59"/>
                </a:solidFill>
                <a:latin typeface="IBM Plex Sans" panose="020B0503050203000203"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B9A7FF06-FF5C-F3BD-B89F-3FA4A60287AE}"/>
              </a:ext>
            </a:extLst>
          </p:cNvPr>
          <p:cNvSpPr/>
          <p:nvPr userDrawn="1"/>
        </p:nvSpPr>
        <p:spPr>
          <a:xfrm>
            <a:off x="538063" y="1177671"/>
            <a:ext cx="533996" cy="87094"/>
          </a:xfrm>
          <a:prstGeom prst="rect">
            <a:avLst/>
          </a:prstGeom>
          <a:solidFill>
            <a:srgbClr val="006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988867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D0BB6F4-DB68-60FD-822E-4495981E683F}"/>
              </a:ext>
            </a:extLst>
          </p:cNvPr>
          <p:cNvSpPr>
            <a:spLocks noGrp="1"/>
          </p:cNvSpPr>
          <p:nvPr>
            <p:ph type="title"/>
          </p:nvPr>
        </p:nvSpPr>
        <p:spPr>
          <a:xfrm>
            <a:off x="442225" y="1093304"/>
            <a:ext cx="3932237" cy="2315478"/>
          </a:xfrm>
          <a:prstGeom prst="rect">
            <a:avLst/>
          </a:prstGeom>
        </p:spPr>
        <p:txBody>
          <a:bodyPr anchor="t"/>
          <a:lstStyle>
            <a:lvl1pPr>
              <a:defRPr sz="5400" b="1" i="0">
                <a:solidFill>
                  <a:srgbClr val="383F59"/>
                </a:solidFill>
                <a:latin typeface="IBM Plex Sans" panose="020B0503050203000203"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C2D25B18-CCEF-A5E7-B027-120B92D5FD36}"/>
              </a:ext>
            </a:extLst>
          </p:cNvPr>
          <p:cNvSpPr>
            <a:spLocks noGrp="1"/>
          </p:cNvSpPr>
          <p:nvPr>
            <p:ph idx="1"/>
          </p:nvPr>
        </p:nvSpPr>
        <p:spPr>
          <a:xfrm>
            <a:off x="5183188" y="606289"/>
            <a:ext cx="6172200" cy="4976469"/>
          </a:xfrm>
          <a:prstGeom prst="rect">
            <a:avLst/>
          </a:prstGeom>
        </p:spPr>
        <p:txBody>
          <a:bodyPr/>
          <a:lstStyle>
            <a:lvl1pPr>
              <a:buClr>
                <a:srgbClr val="E49600"/>
              </a:buClr>
              <a:defRPr sz="2400" b="0" i="0">
                <a:solidFill>
                  <a:srgbClr val="383F59"/>
                </a:solidFill>
                <a:latin typeface="IBM Plex Sans" panose="020B0503050203000203" pitchFamily="34" charset="0"/>
              </a:defRPr>
            </a:lvl1pPr>
            <a:lvl2pPr>
              <a:buClr>
                <a:srgbClr val="E49600"/>
              </a:buClr>
              <a:defRPr sz="2000" b="0" i="0">
                <a:solidFill>
                  <a:srgbClr val="383F59"/>
                </a:solidFill>
                <a:latin typeface="IBM Plex Sans" panose="020B0503050203000203" pitchFamily="34" charset="0"/>
              </a:defRPr>
            </a:lvl2pPr>
            <a:lvl3pPr>
              <a:buClr>
                <a:srgbClr val="E49600"/>
              </a:buClr>
              <a:defRPr sz="1800" b="0" i="0">
                <a:solidFill>
                  <a:srgbClr val="383F59"/>
                </a:solidFill>
                <a:latin typeface="IBM Plex Sans" panose="020B0503050203000203" pitchFamily="34" charset="0"/>
              </a:defRPr>
            </a:lvl3pPr>
            <a:lvl4pPr>
              <a:buClr>
                <a:srgbClr val="E49600"/>
              </a:buClr>
              <a:defRPr sz="1600" b="0" i="0">
                <a:solidFill>
                  <a:srgbClr val="383F59"/>
                </a:solidFill>
                <a:latin typeface="IBM Plex Sans" panose="020B0503050203000203" pitchFamily="34" charset="0"/>
              </a:defRPr>
            </a:lvl4pPr>
            <a:lvl5pPr>
              <a:buClr>
                <a:srgbClr val="E49600"/>
              </a:buClr>
              <a:defRPr sz="1600" b="0" i="0">
                <a:solidFill>
                  <a:srgbClr val="383F59"/>
                </a:solidFill>
                <a:latin typeface="IBM Plex Sans" panose="020B050305020300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114095A5-5225-7A79-0E9B-B3021A7D74EE}"/>
              </a:ext>
            </a:extLst>
          </p:cNvPr>
          <p:cNvSpPr>
            <a:spLocks noGrp="1"/>
          </p:cNvSpPr>
          <p:nvPr>
            <p:ph type="body" sz="half" idx="2" hasCustomPrompt="1"/>
          </p:nvPr>
        </p:nvSpPr>
        <p:spPr>
          <a:xfrm>
            <a:off x="521736" y="606289"/>
            <a:ext cx="3932237" cy="487019"/>
          </a:xfrm>
          <a:prstGeom prst="rect">
            <a:avLst/>
          </a:prstGeom>
        </p:spPr>
        <p:txBody>
          <a:bodyPr/>
          <a:lstStyle>
            <a:lvl1pPr marL="0" indent="0">
              <a:buNone/>
              <a:defRPr sz="1400" b="1" i="0" spc="300">
                <a:solidFill>
                  <a:srgbClr val="006800"/>
                </a:solidFill>
                <a:latin typeface="IBM Plex Sans" panose="020B0503050203000203"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TEXT STYLES</a:t>
            </a:r>
          </a:p>
        </p:txBody>
      </p:sp>
      <p:sp>
        <p:nvSpPr>
          <p:cNvPr id="11" name="Rectangle 10">
            <a:extLst>
              <a:ext uri="{FF2B5EF4-FFF2-40B4-BE49-F238E27FC236}">
                <a16:creationId xmlns:a16="http://schemas.microsoft.com/office/drawing/2014/main" id="{2FD8BFF4-8431-A634-3B6C-710A63FAB601}"/>
              </a:ext>
            </a:extLst>
          </p:cNvPr>
          <p:cNvSpPr/>
          <p:nvPr userDrawn="1"/>
        </p:nvSpPr>
        <p:spPr>
          <a:xfrm>
            <a:off x="538063" y="3451991"/>
            <a:ext cx="533996" cy="87094"/>
          </a:xfrm>
          <a:prstGeom prst="rect">
            <a:avLst/>
          </a:prstGeom>
          <a:solidFill>
            <a:srgbClr val="E4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88476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E07F4-AF91-EF15-628E-98CFBB991906}"/>
              </a:ext>
            </a:extLst>
          </p:cNvPr>
          <p:cNvSpPr>
            <a:spLocks noGrp="1"/>
          </p:cNvSpPr>
          <p:nvPr>
            <p:ph type="ctrTitle"/>
          </p:nvPr>
        </p:nvSpPr>
        <p:spPr>
          <a:xfrm>
            <a:off x="448604" y="2154670"/>
            <a:ext cx="10981396" cy="1253780"/>
          </a:xfrm>
          <a:prstGeom prst="rect">
            <a:avLst/>
          </a:prstGeom>
        </p:spPr>
        <p:txBody>
          <a:bodyPr anchor="t"/>
          <a:lstStyle>
            <a:lvl1pPr algn="l">
              <a:defRPr sz="6000" b="1" i="0">
                <a:solidFill>
                  <a:srgbClr val="383F59"/>
                </a:solidFill>
                <a:latin typeface="IBM Plex Sans" panose="020B0503050203000203" pitchFamily="34" charset="0"/>
              </a:defRPr>
            </a:lvl1pPr>
          </a:lstStyle>
          <a:p>
            <a:r>
              <a:rPr lang="en-US"/>
              <a:t>Click to edit Master title style</a:t>
            </a:r>
          </a:p>
        </p:txBody>
      </p:sp>
      <p:sp>
        <p:nvSpPr>
          <p:cNvPr id="5" name="Rectangle 4">
            <a:extLst>
              <a:ext uri="{FF2B5EF4-FFF2-40B4-BE49-F238E27FC236}">
                <a16:creationId xmlns:a16="http://schemas.microsoft.com/office/drawing/2014/main" id="{D981414C-C11C-EAEB-DDFA-4B095AE828C6}"/>
              </a:ext>
            </a:extLst>
          </p:cNvPr>
          <p:cNvSpPr/>
          <p:nvPr userDrawn="1"/>
        </p:nvSpPr>
        <p:spPr>
          <a:xfrm>
            <a:off x="538063" y="3058665"/>
            <a:ext cx="533996" cy="87094"/>
          </a:xfrm>
          <a:prstGeom prst="rect">
            <a:avLst/>
          </a:prstGeom>
          <a:solidFill>
            <a:srgbClr val="006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1160F20-6252-4828-86B0-C3E459ED820D}"/>
              </a:ext>
            </a:extLst>
          </p:cNvPr>
          <p:cNvSpPr>
            <a:spLocks noGrp="1"/>
          </p:cNvSpPr>
          <p:nvPr>
            <p:ph type="subTitle" idx="1"/>
          </p:nvPr>
        </p:nvSpPr>
        <p:spPr>
          <a:xfrm>
            <a:off x="407504" y="3880559"/>
            <a:ext cx="10260496" cy="1407059"/>
          </a:xfrm>
          <a:prstGeom prst="rect">
            <a:avLst/>
          </a:prstGeom>
        </p:spPr>
        <p:txBody>
          <a:bodyPr/>
          <a:lstStyle>
            <a:lvl1pPr marL="0" indent="0" algn="l">
              <a:buNone/>
              <a:defRPr sz="2400">
                <a:solidFill>
                  <a:srgbClr val="383F59"/>
                </a:solidFill>
                <a:latin typeface="IBM Plex Sans" panose="020B050305020300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3053009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23B678-A60B-56F8-3739-B9AEEDAE09AC}"/>
              </a:ext>
            </a:extLst>
          </p:cNvPr>
          <p:cNvSpPr/>
          <p:nvPr userDrawn="1"/>
        </p:nvSpPr>
        <p:spPr>
          <a:xfrm>
            <a:off x="538063" y="3019064"/>
            <a:ext cx="533996" cy="87094"/>
          </a:xfrm>
          <a:prstGeom prst="rect">
            <a:avLst/>
          </a:prstGeom>
          <a:solidFill>
            <a:srgbClr val="006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a:extLst>
              <a:ext uri="{FF2B5EF4-FFF2-40B4-BE49-F238E27FC236}">
                <a16:creationId xmlns:a16="http://schemas.microsoft.com/office/drawing/2014/main" id="{34CE1648-26B2-B0F4-8774-3C15EAE482BC}"/>
              </a:ext>
            </a:extLst>
          </p:cNvPr>
          <p:cNvSpPr txBox="1">
            <a:spLocks/>
          </p:cNvSpPr>
          <p:nvPr userDrawn="1"/>
        </p:nvSpPr>
        <p:spPr>
          <a:xfrm>
            <a:off x="3773836" y="3477996"/>
            <a:ext cx="3074528" cy="32527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eaLnBrk="1" hangingPunct="1">
              <a:lnSpc>
                <a:spcPct val="150000"/>
              </a:lnSpc>
              <a:buClr>
                <a:srgbClr val="0000CC"/>
              </a:buClr>
            </a:pPr>
            <a:r>
              <a:rPr lang="en-US" altLang="en-US" sz="1400" b="1" spc="300">
                <a:solidFill>
                  <a:srgbClr val="E49600"/>
                </a:solidFill>
                <a:latin typeface="IBM Plex Sans" panose="020B0503050203000203" pitchFamily="34" charset="0"/>
              </a:rPr>
              <a:t>EMAIL</a:t>
            </a:r>
            <a:r>
              <a:rPr lang="en-US" altLang="en-US" sz="1400" b="1">
                <a:solidFill>
                  <a:srgbClr val="E49600"/>
                </a:solidFill>
                <a:latin typeface="IBM Plex Sans" panose="020B0503050203000203" pitchFamily="34" charset="0"/>
              </a:rPr>
              <a:t> &gt; </a:t>
            </a:r>
          </a:p>
          <a:p>
            <a:pPr algn="l" eaLnBrk="1" hangingPunct="1">
              <a:lnSpc>
                <a:spcPct val="100000"/>
              </a:lnSpc>
              <a:buClr>
                <a:srgbClr val="0000CC"/>
              </a:buClr>
            </a:pPr>
            <a:r>
              <a:rPr lang="en-US" altLang="en-US" sz="2200" b="1">
                <a:solidFill>
                  <a:srgbClr val="006800"/>
                </a:solidFill>
                <a:latin typeface="IBM Plex Sans" panose="020B0503050203000203" pitchFamily="34" charset="0"/>
              </a:rPr>
              <a:t>pdc@pdc.wa.gov</a:t>
            </a:r>
          </a:p>
        </p:txBody>
      </p:sp>
      <p:sp>
        <p:nvSpPr>
          <p:cNvPr id="6" name="Subtitle 2">
            <a:extLst>
              <a:ext uri="{FF2B5EF4-FFF2-40B4-BE49-F238E27FC236}">
                <a16:creationId xmlns:a16="http://schemas.microsoft.com/office/drawing/2014/main" id="{525C7D08-3CCF-3B21-4E9E-44825EB6754D}"/>
              </a:ext>
            </a:extLst>
          </p:cNvPr>
          <p:cNvSpPr txBox="1">
            <a:spLocks/>
          </p:cNvSpPr>
          <p:nvPr userDrawn="1"/>
        </p:nvSpPr>
        <p:spPr>
          <a:xfrm>
            <a:off x="435002" y="3477996"/>
            <a:ext cx="3074528" cy="32527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eaLnBrk="1" hangingPunct="1">
              <a:lnSpc>
                <a:spcPct val="150000"/>
              </a:lnSpc>
              <a:buClr>
                <a:srgbClr val="0000CC"/>
              </a:buClr>
            </a:pPr>
            <a:r>
              <a:rPr lang="en-US" altLang="en-US" sz="1400" b="1" spc="300">
                <a:solidFill>
                  <a:srgbClr val="E49600"/>
                </a:solidFill>
                <a:latin typeface="IBM Plex Sans" panose="020B0503050203000203" pitchFamily="34" charset="0"/>
              </a:rPr>
              <a:t>ONLINE</a:t>
            </a:r>
            <a:r>
              <a:rPr lang="en-US" altLang="en-US" sz="1400" b="1">
                <a:solidFill>
                  <a:srgbClr val="E49600"/>
                </a:solidFill>
                <a:latin typeface="IBM Plex Sans" panose="020B0503050203000203" pitchFamily="34" charset="0"/>
              </a:rPr>
              <a:t> &gt; </a:t>
            </a:r>
          </a:p>
          <a:p>
            <a:pPr algn="l" eaLnBrk="1" hangingPunct="1">
              <a:lnSpc>
                <a:spcPct val="100000"/>
              </a:lnSpc>
              <a:buClr>
                <a:srgbClr val="0000CC"/>
              </a:buClr>
            </a:pPr>
            <a:r>
              <a:rPr lang="en-US" altLang="en-US" sz="2200" b="1">
                <a:solidFill>
                  <a:srgbClr val="006800"/>
                </a:solidFill>
                <a:latin typeface="IBM Plex Sans" panose="020B0503050203000203" pitchFamily="34" charset="0"/>
              </a:rPr>
              <a:t>www.pdc.wa.gov</a:t>
            </a:r>
          </a:p>
          <a:p>
            <a:pPr marL="285750" indent="-285750" algn="l" eaLnBrk="1" hangingPunct="1">
              <a:lnSpc>
                <a:spcPct val="100000"/>
              </a:lnSpc>
              <a:spcBef>
                <a:spcPts val="400"/>
              </a:spcBef>
              <a:buClr>
                <a:srgbClr val="E49600"/>
              </a:buClr>
              <a:buFont typeface="Arial" panose="020B0604020202020204" pitchFamily="34" charset="0"/>
              <a:buChar char="•"/>
            </a:pPr>
            <a:r>
              <a:rPr lang="en-US" altLang="en-US" sz="1800">
                <a:solidFill>
                  <a:srgbClr val="383F59"/>
                </a:solidFill>
                <a:latin typeface="IBM Plex Sans" panose="020B0503050203000203" pitchFamily="34" charset="0"/>
              </a:rPr>
              <a:t>Forms</a:t>
            </a:r>
          </a:p>
          <a:p>
            <a:pPr marL="285750" indent="-285750" algn="l" eaLnBrk="1" hangingPunct="1">
              <a:lnSpc>
                <a:spcPct val="100000"/>
              </a:lnSpc>
              <a:spcBef>
                <a:spcPts val="400"/>
              </a:spcBef>
              <a:buClr>
                <a:srgbClr val="E49600"/>
              </a:buClr>
              <a:buFont typeface="Arial" panose="020B0604020202020204" pitchFamily="34" charset="0"/>
              <a:buChar char="•"/>
            </a:pPr>
            <a:r>
              <a:rPr lang="en-US" altLang="en-US" sz="1800">
                <a:solidFill>
                  <a:srgbClr val="383F59"/>
                </a:solidFill>
                <a:latin typeface="IBM Plex Sans" panose="020B0503050203000203" pitchFamily="34" charset="0"/>
              </a:rPr>
              <a:t>Manuals</a:t>
            </a:r>
          </a:p>
          <a:p>
            <a:pPr marL="285750" indent="-285750" algn="l" eaLnBrk="1" hangingPunct="1">
              <a:lnSpc>
                <a:spcPct val="100000"/>
              </a:lnSpc>
              <a:spcBef>
                <a:spcPts val="400"/>
              </a:spcBef>
              <a:buClr>
                <a:srgbClr val="E49600"/>
              </a:buClr>
              <a:buFont typeface="Arial" panose="020B0604020202020204" pitchFamily="34" charset="0"/>
              <a:buChar char="•"/>
            </a:pPr>
            <a:r>
              <a:rPr lang="en-US" altLang="en-US" sz="1800">
                <a:solidFill>
                  <a:srgbClr val="383F59"/>
                </a:solidFill>
                <a:latin typeface="IBM Plex Sans" panose="020B0503050203000203" pitchFamily="34" charset="0"/>
              </a:rPr>
              <a:t>Electronic filing</a:t>
            </a:r>
          </a:p>
        </p:txBody>
      </p:sp>
      <p:sp>
        <p:nvSpPr>
          <p:cNvPr id="7" name="Subtitle 2">
            <a:extLst>
              <a:ext uri="{FF2B5EF4-FFF2-40B4-BE49-F238E27FC236}">
                <a16:creationId xmlns:a16="http://schemas.microsoft.com/office/drawing/2014/main" id="{08827076-EADB-850E-2330-C6739B6BFC7A}"/>
              </a:ext>
            </a:extLst>
          </p:cNvPr>
          <p:cNvSpPr txBox="1">
            <a:spLocks/>
          </p:cNvSpPr>
          <p:nvPr userDrawn="1"/>
        </p:nvSpPr>
        <p:spPr>
          <a:xfrm>
            <a:off x="6927755" y="3477996"/>
            <a:ext cx="3074528" cy="32527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eaLnBrk="1" hangingPunct="1">
              <a:lnSpc>
                <a:spcPct val="150000"/>
              </a:lnSpc>
              <a:buClr>
                <a:srgbClr val="0000CC"/>
              </a:buClr>
            </a:pPr>
            <a:r>
              <a:rPr lang="en-US" altLang="en-US" sz="1400" b="1" spc="300">
                <a:solidFill>
                  <a:srgbClr val="E49600"/>
                </a:solidFill>
                <a:latin typeface="IBM Plex Sans" panose="020B0503050203000203" pitchFamily="34" charset="0"/>
              </a:rPr>
              <a:t>PHONE</a:t>
            </a:r>
            <a:r>
              <a:rPr lang="en-US" altLang="en-US" sz="1400" b="1">
                <a:solidFill>
                  <a:srgbClr val="E49600"/>
                </a:solidFill>
                <a:latin typeface="IBM Plex Sans" panose="020B0503050203000203" pitchFamily="34" charset="0"/>
              </a:rPr>
              <a:t> &gt; </a:t>
            </a:r>
          </a:p>
          <a:p>
            <a:pPr algn="l" eaLnBrk="1" hangingPunct="1">
              <a:lnSpc>
                <a:spcPct val="100000"/>
              </a:lnSpc>
              <a:buClr>
                <a:srgbClr val="0000CC"/>
              </a:buClr>
            </a:pPr>
            <a:r>
              <a:rPr lang="en-US" altLang="en-US" sz="2200" b="1">
                <a:solidFill>
                  <a:srgbClr val="006800"/>
                </a:solidFill>
                <a:latin typeface="IBM Plex Sans" panose="020B0503050203000203" pitchFamily="34" charset="0"/>
              </a:rPr>
              <a:t>(877) 601-2828</a:t>
            </a:r>
            <a:br>
              <a:rPr lang="en-US" altLang="en-US" sz="2200" b="1">
                <a:solidFill>
                  <a:srgbClr val="006800"/>
                </a:solidFill>
                <a:latin typeface="IBM Plex Sans" panose="020B0503050203000203" pitchFamily="34" charset="0"/>
              </a:rPr>
            </a:br>
            <a:r>
              <a:rPr lang="en-US" altLang="en-US" sz="2200" b="1">
                <a:solidFill>
                  <a:srgbClr val="006800"/>
                </a:solidFill>
                <a:latin typeface="IBM Plex Sans" panose="020B0503050203000203" pitchFamily="34" charset="0"/>
              </a:rPr>
              <a:t>or (360) 753-1111</a:t>
            </a:r>
          </a:p>
        </p:txBody>
      </p:sp>
      <p:cxnSp>
        <p:nvCxnSpPr>
          <p:cNvPr id="14" name="Straight Connector 13">
            <a:extLst>
              <a:ext uri="{FF2B5EF4-FFF2-40B4-BE49-F238E27FC236}">
                <a16:creationId xmlns:a16="http://schemas.microsoft.com/office/drawing/2014/main" id="{0C92ADAD-F0AF-7E96-7326-777F84592C24}"/>
              </a:ext>
            </a:extLst>
          </p:cNvPr>
          <p:cNvCxnSpPr>
            <a:cxnSpLocks/>
          </p:cNvCxnSpPr>
          <p:nvPr userDrawn="1"/>
        </p:nvCxnSpPr>
        <p:spPr>
          <a:xfrm>
            <a:off x="3366095" y="3603812"/>
            <a:ext cx="0" cy="1667436"/>
          </a:xfrm>
          <a:prstGeom prst="line">
            <a:avLst/>
          </a:prstGeom>
          <a:ln w="9525">
            <a:solidFill>
              <a:srgbClr val="E49600"/>
            </a:solidFill>
          </a:ln>
        </p:spPr>
        <p:style>
          <a:lnRef idx="1">
            <a:schemeClr val="accent4"/>
          </a:lnRef>
          <a:fillRef idx="0">
            <a:schemeClr val="accent4"/>
          </a:fillRef>
          <a:effectRef idx="0">
            <a:schemeClr val="accent4"/>
          </a:effectRef>
          <a:fontRef idx="minor">
            <a:schemeClr val="tx1"/>
          </a:fontRef>
        </p:style>
      </p:cxnSp>
      <p:cxnSp>
        <p:nvCxnSpPr>
          <p:cNvPr id="15" name="Straight Connector 14">
            <a:extLst>
              <a:ext uri="{FF2B5EF4-FFF2-40B4-BE49-F238E27FC236}">
                <a16:creationId xmlns:a16="http://schemas.microsoft.com/office/drawing/2014/main" id="{35FB7EEC-17C7-A694-E4C7-8344B7C5EA1D}"/>
              </a:ext>
            </a:extLst>
          </p:cNvPr>
          <p:cNvCxnSpPr>
            <a:cxnSpLocks/>
          </p:cNvCxnSpPr>
          <p:nvPr userDrawn="1"/>
        </p:nvCxnSpPr>
        <p:spPr>
          <a:xfrm>
            <a:off x="6488482" y="3603812"/>
            <a:ext cx="0" cy="1667436"/>
          </a:xfrm>
          <a:prstGeom prst="line">
            <a:avLst/>
          </a:prstGeom>
          <a:ln w="9525">
            <a:solidFill>
              <a:srgbClr val="E49600"/>
            </a:solidFill>
          </a:ln>
        </p:spPr>
        <p:style>
          <a:lnRef idx="1">
            <a:schemeClr val="accent4"/>
          </a:lnRef>
          <a:fillRef idx="0">
            <a:schemeClr val="accent4"/>
          </a:fillRef>
          <a:effectRef idx="0">
            <a:schemeClr val="accent4"/>
          </a:effectRef>
          <a:fontRef idx="minor">
            <a:schemeClr val="tx1"/>
          </a:fontRef>
        </p:style>
      </p:cxnSp>
      <p:sp>
        <p:nvSpPr>
          <p:cNvPr id="3" name="Title 1">
            <a:extLst>
              <a:ext uri="{FF2B5EF4-FFF2-40B4-BE49-F238E27FC236}">
                <a16:creationId xmlns:a16="http://schemas.microsoft.com/office/drawing/2014/main" id="{E44DCEDE-E0BC-9752-93A1-678A92DE5C25}"/>
              </a:ext>
            </a:extLst>
          </p:cNvPr>
          <p:cNvSpPr>
            <a:spLocks noGrp="1"/>
          </p:cNvSpPr>
          <p:nvPr>
            <p:ph type="ctrTitle"/>
          </p:nvPr>
        </p:nvSpPr>
        <p:spPr>
          <a:xfrm>
            <a:off x="448604" y="2154670"/>
            <a:ext cx="10981396" cy="1253780"/>
          </a:xfrm>
          <a:prstGeom prst="rect">
            <a:avLst/>
          </a:prstGeom>
        </p:spPr>
        <p:txBody>
          <a:bodyPr anchor="t"/>
          <a:lstStyle>
            <a:lvl1pPr algn="l">
              <a:defRPr sz="6000" b="1" i="0">
                <a:solidFill>
                  <a:srgbClr val="383F59"/>
                </a:solidFill>
                <a:latin typeface="IBM Plex Sans" panose="020B0503050203000203" pitchFamily="34" charset="0"/>
              </a:defRPr>
            </a:lvl1pPr>
          </a:lstStyle>
          <a:p>
            <a:r>
              <a:rPr lang="en-US"/>
              <a:t>Click to edit Master title style</a:t>
            </a:r>
          </a:p>
        </p:txBody>
      </p:sp>
    </p:spTree>
    <p:extLst>
      <p:ext uri="{BB962C8B-B14F-4D97-AF65-F5344CB8AC3E}">
        <p14:creationId xmlns:p14="http://schemas.microsoft.com/office/powerpoint/2010/main" val="2554049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C03235-5939-91B6-CEBB-EDA4E624D67D}"/>
              </a:ext>
            </a:extLst>
          </p:cNvPr>
          <p:cNvSpPr>
            <a:spLocks noGrp="1"/>
          </p:cNvSpPr>
          <p:nvPr>
            <p:ph type="ctrTitle"/>
          </p:nvPr>
        </p:nvSpPr>
        <p:spPr>
          <a:xfrm>
            <a:off x="407507" y="700396"/>
            <a:ext cx="9780102" cy="691146"/>
          </a:xfrm>
          <a:prstGeom prst="rect">
            <a:avLst/>
          </a:prstGeom>
        </p:spPr>
        <p:txBody>
          <a:bodyPr anchor="t"/>
          <a:lstStyle>
            <a:lvl1pPr algn="l">
              <a:defRPr sz="4400" b="1" i="0">
                <a:solidFill>
                  <a:srgbClr val="383F59"/>
                </a:solidFill>
                <a:latin typeface="IBM Plex Sans" panose="020B0503050203000203" pitchFamily="34" charset="0"/>
              </a:defRPr>
            </a:lvl1pPr>
          </a:lstStyle>
          <a:p>
            <a:r>
              <a:rPr lang="en-US"/>
              <a:t>Click to edit Master title style</a:t>
            </a:r>
          </a:p>
        </p:txBody>
      </p:sp>
      <p:sp>
        <p:nvSpPr>
          <p:cNvPr id="7" name="Subtitle 2">
            <a:extLst>
              <a:ext uri="{FF2B5EF4-FFF2-40B4-BE49-F238E27FC236}">
                <a16:creationId xmlns:a16="http://schemas.microsoft.com/office/drawing/2014/main" id="{091E87EB-4EB0-2A91-B1C4-E92ECFB5571F}"/>
              </a:ext>
            </a:extLst>
          </p:cNvPr>
          <p:cNvSpPr>
            <a:spLocks noGrp="1"/>
          </p:cNvSpPr>
          <p:nvPr>
            <p:ph type="subTitle" idx="1"/>
          </p:nvPr>
        </p:nvSpPr>
        <p:spPr>
          <a:xfrm>
            <a:off x="407504" y="2144551"/>
            <a:ext cx="10260496" cy="2825013"/>
          </a:xfrm>
          <a:prstGeom prst="rect">
            <a:avLst/>
          </a:prstGeom>
        </p:spPr>
        <p:txBody>
          <a:bodyPr/>
          <a:lstStyle>
            <a:lvl1pPr marL="0" indent="0" algn="l">
              <a:buNone/>
              <a:defRPr sz="2000">
                <a:solidFill>
                  <a:srgbClr val="383F59"/>
                </a:solidFill>
                <a:latin typeface="IBM Plex Sans" panose="020B050305020300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D68E6F7E-CBC3-A994-EA11-C4574E3FF81B}"/>
              </a:ext>
            </a:extLst>
          </p:cNvPr>
          <p:cNvSpPr/>
          <p:nvPr userDrawn="1"/>
        </p:nvSpPr>
        <p:spPr>
          <a:xfrm>
            <a:off x="538063" y="1498077"/>
            <a:ext cx="533996" cy="87094"/>
          </a:xfrm>
          <a:prstGeom prst="rect">
            <a:avLst/>
          </a:prstGeom>
          <a:solidFill>
            <a:srgbClr val="006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6036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2429823-B9F8-3ADC-93D6-3914AD183C27}"/>
              </a:ext>
            </a:extLst>
          </p:cNvPr>
          <p:cNvSpPr>
            <a:spLocks noGrp="1"/>
          </p:cNvSpPr>
          <p:nvPr>
            <p:ph type="ctrTitle"/>
          </p:nvPr>
        </p:nvSpPr>
        <p:spPr>
          <a:xfrm>
            <a:off x="407507" y="740624"/>
            <a:ext cx="10260495" cy="834291"/>
          </a:xfrm>
          <a:prstGeom prst="rect">
            <a:avLst/>
          </a:prstGeom>
        </p:spPr>
        <p:txBody>
          <a:bodyPr anchor="t"/>
          <a:lstStyle>
            <a:lvl1pPr algn="l">
              <a:defRPr sz="5400" b="0" i="0">
                <a:solidFill>
                  <a:srgbClr val="383F59"/>
                </a:solidFill>
                <a:latin typeface="IBM Plex Sans Light" panose="020B0403050203000203" pitchFamily="34" charset="0"/>
              </a:defRPr>
            </a:lvl1pPr>
          </a:lstStyle>
          <a:p>
            <a:r>
              <a:rPr lang="en-US"/>
              <a:t>Click to edit Master title style</a:t>
            </a:r>
          </a:p>
        </p:txBody>
      </p:sp>
      <p:sp>
        <p:nvSpPr>
          <p:cNvPr id="6" name="Subtitle 2">
            <a:extLst>
              <a:ext uri="{FF2B5EF4-FFF2-40B4-BE49-F238E27FC236}">
                <a16:creationId xmlns:a16="http://schemas.microsoft.com/office/drawing/2014/main" id="{250969A9-EEAF-DEF5-5BB7-3B1F925F3193}"/>
              </a:ext>
            </a:extLst>
          </p:cNvPr>
          <p:cNvSpPr>
            <a:spLocks noGrp="1"/>
          </p:cNvSpPr>
          <p:nvPr>
            <p:ph type="subTitle" idx="1" hasCustomPrompt="1"/>
          </p:nvPr>
        </p:nvSpPr>
        <p:spPr>
          <a:xfrm>
            <a:off x="407504" y="2453855"/>
            <a:ext cx="9153939" cy="2873523"/>
          </a:xfrm>
          <a:prstGeom prst="rect">
            <a:avLst/>
          </a:prstGeom>
        </p:spPr>
        <p:txBody>
          <a:bodyPr/>
          <a:lstStyle>
            <a:lvl1pPr marL="0" indent="0" algn="l" eaLnBrk="1" hangingPunct="1">
              <a:lnSpc>
                <a:spcPts val="4000"/>
              </a:lnSpc>
              <a:buNone/>
              <a:defRPr sz="2000">
                <a:solidFill>
                  <a:srgbClr val="383F59"/>
                </a:solidFill>
                <a:latin typeface="IBM Plex Sans" panose="020B050305020300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algn="l" eaLnBrk="1" hangingPunct="1">
              <a:lnSpc>
                <a:spcPts val="3000"/>
              </a:lnSpc>
            </a:pPr>
            <a:r>
              <a:rPr lang="en-US" altLang="en-US" sz="2000" b="1">
                <a:solidFill>
                  <a:srgbClr val="383F59"/>
                </a:solidFill>
                <a:latin typeface="IBM Plex Sans SemiBold" panose="020B0503050203000203" pitchFamily="34" charset="0"/>
                <a:cs typeface="Arial" panose="020B0604020202020204" pitchFamily="34" charset="0"/>
              </a:rPr>
              <a:t>“The public’s right to know of the financing of political campaigns and lobbying and the financial affairs of elected officials and candidates far outweighs any right that these matters remain secret and private.”</a:t>
            </a:r>
          </a:p>
          <a:p>
            <a:pPr algn="l" eaLnBrk="1" hangingPunct="1"/>
            <a:r>
              <a:rPr lang="en-US" altLang="en-US" sz="2000">
                <a:solidFill>
                  <a:srgbClr val="383F59"/>
                </a:solidFill>
                <a:latin typeface="IBM Plex Sans Light" panose="020B0403050203000203" pitchFamily="34" charset="0"/>
                <a:cs typeface="Arial" panose="020B0604020202020204" pitchFamily="34" charset="0"/>
              </a:rPr>
              <a:t>RCW 42.17A.001(10)</a:t>
            </a:r>
            <a:endParaRPr lang="en-US" altLang="en-US" sz="2000">
              <a:solidFill>
                <a:srgbClr val="383F59"/>
              </a:solidFill>
              <a:latin typeface="IBM Plex Sans Light" panose="020B0403050203000203" pitchFamily="34" charset="0"/>
              <a:cs typeface="Times New Roman" panose="02020603050405020304" pitchFamily="18" charset="0"/>
            </a:endParaRPr>
          </a:p>
          <a:p>
            <a:pPr algn="l" eaLnBrk="1" hangingPunct="1"/>
            <a:endParaRPr lang="en-US" altLang="en-US" sz="2000">
              <a:solidFill>
                <a:srgbClr val="383F59"/>
              </a:solidFill>
              <a:latin typeface="IBM Plex Sans" panose="020B0503050203000203" pitchFamily="34" charset="0"/>
            </a:endParaRPr>
          </a:p>
          <a:p>
            <a:pPr algn="l"/>
            <a:endParaRPr lang="en-US">
              <a:solidFill>
                <a:srgbClr val="383F59"/>
              </a:solidFill>
              <a:latin typeface="IBM Plex Sans" panose="020B0503050203000203" pitchFamily="34" charset="0"/>
            </a:endParaRPr>
          </a:p>
        </p:txBody>
      </p:sp>
      <p:sp>
        <p:nvSpPr>
          <p:cNvPr id="7" name="Rectangle 6">
            <a:extLst>
              <a:ext uri="{FF2B5EF4-FFF2-40B4-BE49-F238E27FC236}">
                <a16:creationId xmlns:a16="http://schemas.microsoft.com/office/drawing/2014/main" id="{E2235F06-E1EA-FBBB-1AC1-7F360D951104}"/>
              </a:ext>
            </a:extLst>
          </p:cNvPr>
          <p:cNvSpPr/>
          <p:nvPr userDrawn="1"/>
        </p:nvSpPr>
        <p:spPr>
          <a:xfrm>
            <a:off x="538063" y="1574915"/>
            <a:ext cx="533996" cy="87094"/>
          </a:xfrm>
          <a:prstGeom prst="rect">
            <a:avLst/>
          </a:prstGeom>
          <a:solidFill>
            <a:srgbClr val="006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06481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F3D232E-4FB0-E982-EEB5-B6FC406C9F9A}"/>
              </a:ext>
            </a:extLst>
          </p:cNvPr>
          <p:cNvSpPr>
            <a:spLocks noGrp="1"/>
          </p:cNvSpPr>
          <p:nvPr>
            <p:ph idx="1"/>
          </p:nvPr>
        </p:nvSpPr>
        <p:spPr>
          <a:xfrm>
            <a:off x="407504" y="2117038"/>
            <a:ext cx="10946296" cy="3503337"/>
          </a:xfrm>
          <a:prstGeom prst="rect">
            <a:avLst/>
          </a:prstGeom>
        </p:spPr>
        <p:txBody>
          <a:bodyPr/>
          <a:lstStyle>
            <a:lvl1pPr marL="457189" indent="-457189">
              <a:buClr>
                <a:srgbClr val="E49600"/>
              </a:buClr>
              <a:buFont typeface="Arial" panose="020B0604020202020204" pitchFamily="34" charset="0"/>
              <a:buChar char="•"/>
              <a:defRPr sz="2400" b="0" i="0">
                <a:solidFill>
                  <a:srgbClr val="383F59"/>
                </a:solidFill>
                <a:latin typeface="IBM Plex Sans" panose="020B0503050203000203" pitchFamily="34" charset="0"/>
              </a:defRPr>
            </a:lvl1pPr>
            <a:lvl2pPr marL="800080" indent="-342891">
              <a:buClr>
                <a:srgbClr val="E49600"/>
              </a:buClr>
              <a:buFont typeface="Arial" panose="020B0604020202020204" pitchFamily="34" charset="0"/>
              <a:buChar char="•"/>
              <a:defRPr sz="2000" b="0" i="0">
                <a:solidFill>
                  <a:srgbClr val="383F59"/>
                </a:solidFill>
                <a:latin typeface="IBM Plex Sans" panose="020B0503050203000203" pitchFamily="34" charset="0"/>
              </a:defRPr>
            </a:lvl2pPr>
            <a:lvl3pPr marL="1257269" indent="-342891">
              <a:buClr>
                <a:srgbClr val="E49600"/>
              </a:buClr>
              <a:buFont typeface="Arial" panose="020B0604020202020204" pitchFamily="34" charset="0"/>
              <a:buChar char="•"/>
              <a:defRPr sz="1800" b="0" i="0">
                <a:solidFill>
                  <a:srgbClr val="383F59"/>
                </a:solidFill>
                <a:latin typeface="IBM Plex Sans" panose="020B0503050203000203" pitchFamily="34" charset="0"/>
              </a:defRPr>
            </a:lvl3pPr>
            <a:lvl4pPr marL="1657309" indent="-285744">
              <a:buClr>
                <a:srgbClr val="E49600"/>
              </a:buClr>
              <a:buFont typeface="Arial" panose="020B0604020202020204" pitchFamily="34" charset="0"/>
              <a:buChar char="•"/>
              <a:defRPr sz="1600" b="0" i="0">
                <a:solidFill>
                  <a:srgbClr val="383F59"/>
                </a:solidFill>
                <a:latin typeface="IBM Plex Sans" panose="020B0503050203000203" pitchFamily="34" charset="0"/>
              </a:defRPr>
            </a:lvl4pPr>
            <a:lvl5pPr marL="2114498" indent="-285744">
              <a:buClr>
                <a:srgbClr val="E49600"/>
              </a:buClr>
              <a:buFont typeface="Arial" panose="020B0604020202020204" pitchFamily="34" charset="0"/>
              <a:buChar char="•"/>
              <a:defRPr sz="1600" b="0" i="0">
                <a:solidFill>
                  <a:srgbClr val="383F59"/>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CE0CF157-A120-B100-67EB-2E0B819BE2F6}"/>
              </a:ext>
            </a:extLst>
          </p:cNvPr>
          <p:cNvSpPr>
            <a:spLocks noGrp="1"/>
          </p:cNvSpPr>
          <p:nvPr>
            <p:ph type="ctrTitle"/>
          </p:nvPr>
        </p:nvSpPr>
        <p:spPr>
          <a:xfrm>
            <a:off x="407507" y="700396"/>
            <a:ext cx="9780102" cy="691146"/>
          </a:xfrm>
          <a:prstGeom prst="rect">
            <a:avLst/>
          </a:prstGeom>
        </p:spPr>
        <p:txBody>
          <a:bodyPr anchor="t"/>
          <a:lstStyle>
            <a:lvl1pPr algn="l">
              <a:defRPr sz="4400" b="1" i="0">
                <a:solidFill>
                  <a:srgbClr val="383F59"/>
                </a:solidFill>
                <a:latin typeface="IBM Plex Sans" panose="020B0503050203000203"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AF21C657-7B5A-E68B-B9C6-D7DCE3697007}"/>
              </a:ext>
            </a:extLst>
          </p:cNvPr>
          <p:cNvSpPr/>
          <p:nvPr userDrawn="1"/>
        </p:nvSpPr>
        <p:spPr>
          <a:xfrm>
            <a:off x="538063" y="1498077"/>
            <a:ext cx="533996" cy="87094"/>
          </a:xfrm>
          <a:prstGeom prst="rect">
            <a:avLst/>
          </a:prstGeom>
          <a:solidFill>
            <a:srgbClr val="006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50666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A5238B-B03E-2730-DCBB-DF670C653805}"/>
              </a:ext>
            </a:extLst>
          </p:cNvPr>
          <p:cNvSpPr>
            <a:spLocks noGrp="1"/>
          </p:cNvSpPr>
          <p:nvPr>
            <p:ph sz="half" idx="1"/>
          </p:nvPr>
        </p:nvSpPr>
        <p:spPr>
          <a:xfrm>
            <a:off x="417443" y="2037524"/>
            <a:ext cx="5334000" cy="3662363"/>
          </a:xfrm>
          <a:prstGeom prst="rect">
            <a:avLst/>
          </a:prstGeom>
        </p:spPr>
        <p:txBody>
          <a:bodyPr/>
          <a:lstStyle>
            <a:lvl1pPr>
              <a:buClr>
                <a:srgbClr val="E49600"/>
              </a:buClr>
              <a:defRPr sz="2400">
                <a:solidFill>
                  <a:srgbClr val="383F59"/>
                </a:solidFill>
                <a:latin typeface="IBM Plex Sans" panose="020B0503050203000203" pitchFamily="34" charset="0"/>
              </a:defRPr>
            </a:lvl1pPr>
            <a:lvl2pPr>
              <a:buClr>
                <a:srgbClr val="E49600"/>
              </a:buClr>
              <a:defRPr sz="2000">
                <a:solidFill>
                  <a:srgbClr val="383F59"/>
                </a:solidFill>
                <a:latin typeface="IBM Plex Sans" panose="020B0503050203000203" pitchFamily="34" charset="0"/>
              </a:defRPr>
            </a:lvl2pPr>
            <a:lvl3pPr>
              <a:buClr>
                <a:srgbClr val="E49600"/>
              </a:buClr>
              <a:defRPr sz="1800">
                <a:solidFill>
                  <a:srgbClr val="383F59"/>
                </a:solidFill>
                <a:latin typeface="IBM Plex Sans" panose="020B0503050203000203" pitchFamily="34" charset="0"/>
              </a:defRPr>
            </a:lvl3pPr>
            <a:lvl4pPr>
              <a:buClr>
                <a:srgbClr val="E49600"/>
              </a:buClr>
              <a:defRPr sz="1600">
                <a:solidFill>
                  <a:srgbClr val="383F59"/>
                </a:solidFill>
                <a:latin typeface="IBM Plex Sans" panose="020B0503050203000203" pitchFamily="34" charset="0"/>
              </a:defRPr>
            </a:lvl4pPr>
            <a:lvl5pPr>
              <a:buClr>
                <a:srgbClr val="E49600"/>
              </a:buClr>
              <a:defRPr sz="1600">
                <a:solidFill>
                  <a:srgbClr val="383F59"/>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D243AC-A2F2-FB58-E82D-E62515B54155}"/>
              </a:ext>
            </a:extLst>
          </p:cNvPr>
          <p:cNvSpPr>
            <a:spLocks noGrp="1"/>
          </p:cNvSpPr>
          <p:nvPr>
            <p:ph sz="half" idx="2"/>
          </p:nvPr>
        </p:nvSpPr>
        <p:spPr>
          <a:xfrm>
            <a:off x="6029739" y="2037524"/>
            <a:ext cx="5334000" cy="3662363"/>
          </a:xfrm>
          <a:prstGeom prst="rect">
            <a:avLst/>
          </a:prstGeom>
        </p:spPr>
        <p:txBody>
          <a:bodyPr/>
          <a:lstStyle>
            <a:lvl1pPr>
              <a:buClr>
                <a:srgbClr val="E49600"/>
              </a:buClr>
              <a:defRPr sz="2400">
                <a:solidFill>
                  <a:srgbClr val="383F59"/>
                </a:solidFill>
                <a:latin typeface="IBM Plex Sans" panose="020B0503050203000203" pitchFamily="34" charset="0"/>
              </a:defRPr>
            </a:lvl1pPr>
            <a:lvl2pPr>
              <a:buClr>
                <a:srgbClr val="E49600"/>
              </a:buClr>
              <a:defRPr sz="2000">
                <a:solidFill>
                  <a:srgbClr val="383F59"/>
                </a:solidFill>
                <a:latin typeface="IBM Plex Sans" panose="020B0503050203000203" pitchFamily="34" charset="0"/>
              </a:defRPr>
            </a:lvl2pPr>
            <a:lvl3pPr>
              <a:buClr>
                <a:srgbClr val="E49600"/>
              </a:buClr>
              <a:defRPr sz="1800">
                <a:solidFill>
                  <a:srgbClr val="383F59"/>
                </a:solidFill>
                <a:latin typeface="IBM Plex Sans" panose="020B0503050203000203" pitchFamily="34" charset="0"/>
              </a:defRPr>
            </a:lvl3pPr>
            <a:lvl4pPr>
              <a:buClr>
                <a:srgbClr val="E49600"/>
              </a:buClr>
              <a:defRPr sz="1600">
                <a:solidFill>
                  <a:srgbClr val="383F59"/>
                </a:solidFill>
                <a:latin typeface="IBM Plex Sans" panose="020B0503050203000203" pitchFamily="34" charset="0"/>
              </a:defRPr>
            </a:lvl4pPr>
            <a:lvl5pPr>
              <a:buClr>
                <a:srgbClr val="E49600"/>
              </a:buClr>
              <a:defRPr sz="1600">
                <a:solidFill>
                  <a:srgbClr val="383F59"/>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B0E1F2C5-8E61-B8DB-DF2B-DA168B35A1BE}"/>
              </a:ext>
            </a:extLst>
          </p:cNvPr>
          <p:cNvSpPr>
            <a:spLocks noGrp="1"/>
          </p:cNvSpPr>
          <p:nvPr>
            <p:ph type="ctrTitle"/>
          </p:nvPr>
        </p:nvSpPr>
        <p:spPr>
          <a:xfrm>
            <a:off x="407504" y="680456"/>
            <a:ext cx="10913165" cy="681206"/>
          </a:xfrm>
          <a:prstGeom prst="rect">
            <a:avLst/>
          </a:prstGeom>
        </p:spPr>
        <p:txBody>
          <a:bodyPr anchor="t"/>
          <a:lstStyle>
            <a:lvl1pPr algn="l">
              <a:defRPr sz="4400" b="1" i="0">
                <a:solidFill>
                  <a:srgbClr val="383F59"/>
                </a:solidFill>
                <a:latin typeface="IBM Plex Sans" panose="020B0503050203000203" pitchFamily="34" charset="0"/>
              </a:defRPr>
            </a:lvl1pPr>
          </a:lstStyle>
          <a:p>
            <a:r>
              <a:rPr lang="en-US"/>
              <a:t>Click to edit Master title style</a:t>
            </a:r>
          </a:p>
        </p:txBody>
      </p:sp>
      <p:sp>
        <p:nvSpPr>
          <p:cNvPr id="9" name="Rectangle 8">
            <a:extLst>
              <a:ext uri="{FF2B5EF4-FFF2-40B4-BE49-F238E27FC236}">
                <a16:creationId xmlns:a16="http://schemas.microsoft.com/office/drawing/2014/main" id="{875D31D9-630A-AF33-5F35-219DDA492D30}"/>
              </a:ext>
            </a:extLst>
          </p:cNvPr>
          <p:cNvSpPr/>
          <p:nvPr userDrawn="1"/>
        </p:nvSpPr>
        <p:spPr>
          <a:xfrm>
            <a:off x="538063" y="1396332"/>
            <a:ext cx="533996" cy="87094"/>
          </a:xfrm>
          <a:prstGeom prst="rect">
            <a:avLst/>
          </a:prstGeom>
          <a:solidFill>
            <a:srgbClr val="006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03424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C6849-C2D3-EFC3-4550-B17DACEFAA5A}"/>
              </a:ext>
            </a:extLst>
          </p:cNvPr>
          <p:cNvSpPr>
            <a:spLocks noGrp="1"/>
          </p:cNvSpPr>
          <p:nvPr>
            <p:ph type="title"/>
          </p:nvPr>
        </p:nvSpPr>
        <p:spPr>
          <a:xfrm>
            <a:off x="442225" y="1262269"/>
            <a:ext cx="3932237" cy="2315478"/>
          </a:xfrm>
          <a:prstGeom prst="rect">
            <a:avLst/>
          </a:prstGeom>
        </p:spPr>
        <p:txBody>
          <a:bodyPr anchor="t"/>
          <a:lstStyle>
            <a:lvl1pPr>
              <a:defRPr sz="5400" b="1" i="0">
                <a:solidFill>
                  <a:srgbClr val="383F59"/>
                </a:solidFill>
                <a:latin typeface="IBM Plex Sans" panose="020B0503050203000203"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F13AB7FA-74FF-B4C0-941A-BA3C04394F42}"/>
              </a:ext>
            </a:extLst>
          </p:cNvPr>
          <p:cNvSpPr>
            <a:spLocks noGrp="1"/>
          </p:cNvSpPr>
          <p:nvPr>
            <p:ph idx="1"/>
          </p:nvPr>
        </p:nvSpPr>
        <p:spPr>
          <a:xfrm>
            <a:off x="5183188" y="775254"/>
            <a:ext cx="6172200" cy="4976469"/>
          </a:xfrm>
          <a:prstGeom prst="rect">
            <a:avLst/>
          </a:prstGeom>
        </p:spPr>
        <p:txBody>
          <a:bodyPr/>
          <a:lstStyle>
            <a:lvl1pPr>
              <a:buClr>
                <a:srgbClr val="E49600"/>
              </a:buClr>
              <a:defRPr sz="2400" b="0" i="0">
                <a:solidFill>
                  <a:srgbClr val="383F59"/>
                </a:solidFill>
                <a:latin typeface="IBM Plex Sans" panose="020B0503050203000203" pitchFamily="34" charset="0"/>
              </a:defRPr>
            </a:lvl1pPr>
            <a:lvl2pPr>
              <a:buClr>
                <a:srgbClr val="E49600"/>
              </a:buClr>
              <a:defRPr sz="2000" b="0" i="0">
                <a:solidFill>
                  <a:srgbClr val="383F59"/>
                </a:solidFill>
                <a:latin typeface="IBM Plex Sans" panose="020B0503050203000203" pitchFamily="34" charset="0"/>
              </a:defRPr>
            </a:lvl2pPr>
            <a:lvl3pPr>
              <a:buClr>
                <a:srgbClr val="E49600"/>
              </a:buClr>
              <a:defRPr sz="1800" b="0" i="0">
                <a:solidFill>
                  <a:srgbClr val="383F59"/>
                </a:solidFill>
                <a:latin typeface="IBM Plex Sans" panose="020B0503050203000203" pitchFamily="34" charset="0"/>
              </a:defRPr>
            </a:lvl3pPr>
            <a:lvl4pPr>
              <a:buClr>
                <a:srgbClr val="E49600"/>
              </a:buClr>
              <a:defRPr sz="1600" b="0" i="0">
                <a:solidFill>
                  <a:srgbClr val="383F59"/>
                </a:solidFill>
                <a:latin typeface="IBM Plex Sans" panose="020B0503050203000203" pitchFamily="34" charset="0"/>
              </a:defRPr>
            </a:lvl4pPr>
            <a:lvl5pPr>
              <a:buClr>
                <a:srgbClr val="E49600"/>
              </a:buClr>
              <a:defRPr sz="1600" b="0" i="0">
                <a:solidFill>
                  <a:srgbClr val="383F59"/>
                </a:solidFill>
                <a:latin typeface="IBM Plex Sans" panose="020B050305020300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E67F27CF-0F77-3FC2-E6A2-06BFFF07B832}"/>
              </a:ext>
            </a:extLst>
          </p:cNvPr>
          <p:cNvSpPr>
            <a:spLocks noGrp="1"/>
          </p:cNvSpPr>
          <p:nvPr>
            <p:ph type="body" sz="half" idx="2" hasCustomPrompt="1"/>
          </p:nvPr>
        </p:nvSpPr>
        <p:spPr>
          <a:xfrm>
            <a:off x="521736" y="775254"/>
            <a:ext cx="3932237" cy="487019"/>
          </a:xfrm>
          <a:prstGeom prst="rect">
            <a:avLst/>
          </a:prstGeom>
        </p:spPr>
        <p:txBody>
          <a:bodyPr/>
          <a:lstStyle>
            <a:lvl1pPr marL="0" indent="0">
              <a:buNone/>
              <a:defRPr sz="1400" b="1" i="0" spc="300">
                <a:solidFill>
                  <a:srgbClr val="E49600"/>
                </a:solidFill>
                <a:latin typeface="IBM Plex Sans" panose="020B0503050203000203"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TEXT STYLES</a:t>
            </a:r>
          </a:p>
        </p:txBody>
      </p:sp>
      <p:sp>
        <p:nvSpPr>
          <p:cNvPr id="9" name="Rectangle 8">
            <a:extLst>
              <a:ext uri="{FF2B5EF4-FFF2-40B4-BE49-F238E27FC236}">
                <a16:creationId xmlns:a16="http://schemas.microsoft.com/office/drawing/2014/main" id="{7A172EB5-F706-0C94-FE0F-5847CC7184AF}"/>
              </a:ext>
            </a:extLst>
          </p:cNvPr>
          <p:cNvSpPr/>
          <p:nvPr userDrawn="1"/>
        </p:nvSpPr>
        <p:spPr>
          <a:xfrm>
            <a:off x="538063" y="3620956"/>
            <a:ext cx="533996" cy="87094"/>
          </a:xfrm>
          <a:prstGeom prst="rect">
            <a:avLst/>
          </a:prstGeom>
          <a:solidFill>
            <a:srgbClr val="006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27762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A3ADC3F-F695-264E-941F-87DEB96818B5}"/>
              </a:ext>
            </a:extLst>
          </p:cNvPr>
          <p:cNvSpPr>
            <a:spLocks noGrp="1"/>
          </p:cNvSpPr>
          <p:nvPr>
            <p:ph type="ctrTitle"/>
          </p:nvPr>
        </p:nvSpPr>
        <p:spPr>
          <a:xfrm>
            <a:off x="407507" y="700396"/>
            <a:ext cx="9780102" cy="691146"/>
          </a:xfrm>
          <a:prstGeom prst="rect">
            <a:avLst/>
          </a:prstGeom>
        </p:spPr>
        <p:txBody>
          <a:bodyPr anchor="t"/>
          <a:lstStyle>
            <a:lvl1pPr algn="l">
              <a:defRPr sz="4400" b="1" i="0">
                <a:solidFill>
                  <a:srgbClr val="383F59"/>
                </a:solidFill>
                <a:latin typeface="IBM Plex Sans" panose="020B0503050203000203" pitchFamily="34" charset="0"/>
              </a:defRPr>
            </a:lvl1pPr>
          </a:lstStyle>
          <a:p>
            <a:r>
              <a:rPr lang="en-US"/>
              <a:t>Click to edit Master title style</a:t>
            </a:r>
          </a:p>
        </p:txBody>
      </p:sp>
      <p:sp>
        <p:nvSpPr>
          <p:cNvPr id="6" name="Subtitle 2">
            <a:extLst>
              <a:ext uri="{FF2B5EF4-FFF2-40B4-BE49-F238E27FC236}">
                <a16:creationId xmlns:a16="http://schemas.microsoft.com/office/drawing/2014/main" id="{C06E7BB8-445D-DC1C-CD6E-DCEC122F5AA2}"/>
              </a:ext>
            </a:extLst>
          </p:cNvPr>
          <p:cNvSpPr>
            <a:spLocks noGrp="1"/>
          </p:cNvSpPr>
          <p:nvPr>
            <p:ph type="subTitle" idx="1"/>
          </p:nvPr>
        </p:nvSpPr>
        <p:spPr>
          <a:xfrm>
            <a:off x="407504" y="2144551"/>
            <a:ext cx="10260496" cy="2825013"/>
          </a:xfrm>
          <a:prstGeom prst="rect">
            <a:avLst/>
          </a:prstGeom>
        </p:spPr>
        <p:txBody>
          <a:bodyPr/>
          <a:lstStyle>
            <a:lvl1pPr marL="0" indent="0" algn="l">
              <a:buNone/>
              <a:defRPr sz="2000">
                <a:solidFill>
                  <a:srgbClr val="383F59"/>
                </a:solidFill>
                <a:latin typeface="IBM Plex Sans" panose="020B050305020300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A8B095DC-0F24-5A32-38B8-BB37F2C12F0B}"/>
              </a:ext>
            </a:extLst>
          </p:cNvPr>
          <p:cNvSpPr/>
          <p:nvPr userDrawn="1"/>
        </p:nvSpPr>
        <p:spPr>
          <a:xfrm>
            <a:off x="538063" y="1498077"/>
            <a:ext cx="533996" cy="87094"/>
          </a:xfrm>
          <a:prstGeom prst="rect">
            <a:avLst/>
          </a:prstGeom>
          <a:solidFill>
            <a:srgbClr val="006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366514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3.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5.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4.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41A1ADC-2B5B-303A-F855-FD920DE54674}"/>
              </a:ext>
            </a:extLst>
          </p:cNvPr>
          <p:cNvPicPr>
            <a:picLocks noChangeAspect="1"/>
          </p:cNvPicPr>
          <p:nvPr userDrawn="1"/>
        </p:nvPicPr>
        <p:blipFill>
          <a:blip r:embed="rId5"/>
          <a:stretch>
            <a:fillRect/>
          </a:stretch>
        </p:blipFill>
        <p:spPr>
          <a:xfrm>
            <a:off x="0" y="3667606"/>
            <a:ext cx="12192000" cy="3358896"/>
          </a:xfrm>
          <a:prstGeom prst="rect">
            <a:avLst/>
          </a:prstGeom>
        </p:spPr>
      </p:pic>
      <p:pic>
        <p:nvPicPr>
          <p:cNvPr id="15" name="Picture 14">
            <a:extLst>
              <a:ext uri="{FF2B5EF4-FFF2-40B4-BE49-F238E27FC236}">
                <a16:creationId xmlns:a16="http://schemas.microsoft.com/office/drawing/2014/main" id="{F0858F05-4A78-5D01-6207-6E8E6D957340}"/>
              </a:ext>
            </a:extLst>
          </p:cNvPr>
          <p:cNvPicPr>
            <a:picLocks noChangeAspect="1"/>
          </p:cNvPicPr>
          <p:nvPr userDrawn="1"/>
        </p:nvPicPr>
        <p:blipFill>
          <a:blip r:embed="rId6"/>
          <a:stretch>
            <a:fillRect/>
          </a:stretch>
        </p:blipFill>
        <p:spPr>
          <a:xfrm>
            <a:off x="6170982" y="1381539"/>
            <a:ext cx="5651482" cy="5651482"/>
          </a:xfrm>
          <a:prstGeom prst="rect">
            <a:avLst/>
          </a:prstGeom>
        </p:spPr>
      </p:pic>
      <p:sp>
        <p:nvSpPr>
          <p:cNvPr id="6" name="Rectangle 5">
            <a:extLst>
              <a:ext uri="{FF2B5EF4-FFF2-40B4-BE49-F238E27FC236}">
                <a16:creationId xmlns:a16="http://schemas.microsoft.com/office/drawing/2014/main" id="{CC539AAF-F275-A31B-16FD-CD59BB5989AA}"/>
              </a:ext>
            </a:extLst>
          </p:cNvPr>
          <p:cNvSpPr/>
          <p:nvPr userDrawn="1"/>
        </p:nvSpPr>
        <p:spPr>
          <a:xfrm flipV="1">
            <a:off x="0" y="1467367"/>
            <a:ext cx="12191999" cy="351415"/>
          </a:xfrm>
          <a:prstGeom prst="rect">
            <a:avLst/>
          </a:prstGeom>
          <a:gradFill>
            <a:gsLst>
              <a:gs pos="0">
                <a:schemeClr val="bg1">
                  <a:lumMod val="100000"/>
                  <a:alpha val="0"/>
                </a:schemeClr>
              </a:gs>
              <a:gs pos="99000">
                <a:srgbClr val="CACFD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75F76-E3FA-3495-04D4-5462057D2948}"/>
              </a:ext>
            </a:extLst>
          </p:cNvPr>
          <p:cNvSpPr/>
          <p:nvPr userDrawn="1"/>
        </p:nvSpPr>
        <p:spPr>
          <a:xfrm>
            <a:off x="-1" y="0"/>
            <a:ext cx="12192001" cy="1497662"/>
          </a:xfrm>
          <a:prstGeom prst="rect">
            <a:avLst/>
          </a:prstGeom>
          <a:solidFill>
            <a:srgbClr val="006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 company name&#10;&#10;Description automatically generated">
            <a:extLst>
              <a:ext uri="{FF2B5EF4-FFF2-40B4-BE49-F238E27FC236}">
                <a16:creationId xmlns:a16="http://schemas.microsoft.com/office/drawing/2014/main" id="{7B42EB3C-21B1-102E-2AF6-B53591AA7A15}"/>
              </a:ext>
            </a:extLst>
          </p:cNvPr>
          <p:cNvPicPr>
            <a:picLocks noChangeAspect="1"/>
          </p:cNvPicPr>
          <p:nvPr userDrawn="1"/>
        </p:nvPicPr>
        <p:blipFill>
          <a:blip r:embed="rId7"/>
          <a:stretch>
            <a:fillRect/>
          </a:stretch>
        </p:blipFill>
        <p:spPr>
          <a:xfrm>
            <a:off x="525216" y="293561"/>
            <a:ext cx="1701004" cy="885455"/>
          </a:xfrm>
          <a:prstGeom prst="rect">
            <a:avLst/>
          </a:prstGeom>
        </p:spPr>
      </p:pic>
      <p:sp>
        <p:nvSpPr>
          <p:cNvPr id="13" name="TextBox 12">
            <a:extLst>
              <a:ext uri="{FF2B5EF4-FFF2-40B4-BE49-F238E27FC236}">
                <a16:creationId xmlns:a16="http://schemas.microsoft.com/office/drawing/2014/main" id="{5D25EE8C-1980-2A70-08F5-D04DD79EB41C}"/>
              </a:ext>
            </a:extLst>
          </p:cNvPr>
          <p:cNvSpPr txBox="1"/>
          <p:nvPr userDrawn="1"/>
        </p:nvSpPr>
        <p:spPr>
          <a:xfrm>
            <a:off x="5590996" y="207963"/>
            <a:ext cx="6096000" cy="1067728"/>
          </a:xfrm>
          <a:prstGeom prst="rect">
            <a:avLst/>
          </a:prstGeom>
          <a:noFill/>
        </p:spPr>
        <p:txBody>
          <a:bodyPr wrap="square">
            <a:spAutoFit/>
          </a:bodyPr>
          <a:lstStyle/>
          <a:p>
            <a:pPr algn="r" eaLnBrk="1" hangingPunct="1">
              <a:lnSpc>
                <a:spcPts val="1820"/>
              </a:lnSpc>
              <a:spcBef>
                <a:spcPct val="0"/>
              </a:spcBef>
              <a:buClrTx/>
              <a:buSzTx/>
              <a:buFontTx/>
              <a:buNone/>
            </a:pPr>
            <a:r>
              <a:rPr lang="en-US" altLang="en-US" sz="1400" b="1">
                <a:solidFill>
                  <a:schemeClr val="bg1"/>
                </a:solidFill>
                <a:latin typeface="IBM Plex Sans" panose="020B0503050203000203" pitchFamily="34" charset="0"/>
              </a:rPr>
              <a:t>Washington State Public Disclosure Commission</a:t>
            </a:r>
          </a:p>
          <a:p>
            <a:pPr algn="r">
              <a:lnSpc>
                <a:spcPts val="1820"/>
              </a:lnSpc>
              <a:spcBef>
                <a:spcPct val="0"/>
              </a:spcBef>
              <a:buClrTx/>
              <a:buSzTx/>
              <a:buFontTx/>
              <a:buNone/>
            </a:pPr>
            <a:r>
              <a:rPr lang="en-US" altLang="en-US" sz="1200">
                <a:solidFill>
                  <a:schemeClr val="bg1"/>
                </a:solidFill>
                <a:latin typeface="IBM Plex Sans" panose="020B0503050203000203" pitchFamily="34" charset="0"/>
              </a:rPr>
              <a:t>PO Box 40908  |  Olympia, WA 98504-0908</a:t>
            </a:r>
          </a:p>
          <a:p>
            <a:pPr algn="r">
              <a:lnSpc>
                <a:spcPts val="1820"/>
              </a:lnSpc>
              <a:spcBef>
                <a:spcPct val="0"/>
              </a:spcBef>
              <a:buClrTx/>
              <a:buSzTx/>
              <a:buFontTx/>
              <a:buNone/>
            </a:pPr>
            <a:r>
              <a:rPr lang="en-US" altLang="en-US" sz="1200">
                <a:solidFill>
                  <a:schemeClr val="bg1"/>
                </a:solidFill>
                <a:latin typeface="IBM Plex Sans" panose="020B0503050203000203" pitchFamily="34" charset="0"/>
              </a:rPr>
              <a:t>(360) 753-1111  |  (877) 601-2828</a:t>
            </a:r>
          </a:p>
          <a:p>
            <a:pPr algn="r">
              <a:lnSpc>
                <a:spcPts val="2420"/>
              </a:lnSpc>
              <a:spcBef>
                <a:spcPct val="0"/>
              </a:spcBef>
              <a:buClrTx/>
              <a:buSzTx/>
              <a:buFontTx/>
              <a:buNone/>
            </a:pPr>
            <a:r>
              <a:rPr lang="en-US" altLang="en-US" sz="1600" b="1">
                <a:solidFill>
                  <a:srgbClr val="E49600"/>
                </a:solidFill>
                <a:latin typeface="IBM Plex Sans" panose="020B0503050203000203" pitchFamily="34" charset="0"/>
              </a:rPr>
              <a:t>www.pdc.wa.gov</a:t>
            </a:r>
          </a:p>
        </p:txBody>
      </p:sp>
    </p:spTree>
    <p:extLst>
      <p:ext uri="{BB962C8B-B14F-4D97-AF65-F5344CB8AC3E}">
        <p14:creationId xmlns:p14="http://schemas.microsoft.com/office/powerpoint/2010/main" val="1315266382"/>
      </p:ext>
    </p:extLst>
  </p:cSld>
  <p:clrMap bg1="lt1" tx1="dk1" bg2="lt2" tx2="dk2" accent1="accent1" accent2="accent2" accent3="accent3" accent4="accent4" accent5="accent5" accent6="accent6" hlink="hlink" folHlink="folHlink"/>
  <p:sldLayoutIdLst>
    <p:sldLayoutId id="2147483649" r:id="rId1"/>
    <p:sldLayoutId id="2147483680" r:id="rId2"/>
    <p:sldLayoutId id="2147483651" r:id="rId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D81880-6D3E-D276-D2C0-7FA86465D500}"/>
              </a:ext>
            </a:extLst>
          </p:cNvPr>
          <p:cNvSpPr/>
          <p:nvPr userDrawn="1"/>
        </p:nvSpPr>
        <p:spPr>
          <a:xfrm flipV="1">
            <a:off x="-1" y="-2"/>
            <a:ext cx="12191999" cy="439991"/>
          </a:xfrm>
          <a:prstGeom prst="rect">
            <a:avLst/>
          </a:prstGeom>
          <a:gradFill>
            <a:gsLst>
              <a:gs pos="0">
                <a:schemeClr val="bg1">
                  <a:lumMod val="100000"/>
                  <a:alpha val="0"/>
                </a:schemeClr>
              </a:gs>
              <a:gs pos="99000">
                <a:srgbClr val="CACFD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F9BB0C8-BEA5-7EAF-EC30-3A5A10A897FB}"/>
              </a:ext>
            </a:extLst>
          </p:cNvPr>
          <p:cNvPicPr>
            <a:picLocks noChangeAspect="1"/>
          </p:cNvPicPr>
          <p:nvPr userDrawn="1"/>
        </p:nvPicPr>
        <p:blipFill>
          <a:blip r:embed="rId7"/>
          <a:stretch>
            <a:fillRect/>
          </a:stretch>
        </p:blipFill>
        <p:spPr>
          <a:xfrm>
            <a:off x="0" y="3499104"/>
            <a:ext cx="12192000" cy="3358896"/>
          </a:xfrm>
          <a:prstGeom prst="rect">
            <a:avLst/>
          </a:prstGeom>
        </p:spPr>
      </p:pic>
      <p:pic>
        <p:nvPicPr>
          <p:cNvPr id="3" name="Picture 2" descr="Logo&#10;&#10;Description automatically generated">
            <a:extLst>
              <a:ext uri="{FF2B5EF4-FFF2-40B4-BE49-F238E27FC236}">
                <a16:creationId xmlns:a16="http://schemas.microsoft.com/office/drawing/2014/main" id="{6D27E4C5-6BA8-68B1-21A2-67783999871D}"/>
              </a:ext>
            </a:extLst>
          </p:cNvPr>
          <p:cNvPicPr>
            <a:picLocks noChangeAspect="1"/>
          </p:cNvPicPr>
          <p:nvPr userDrawn="1"/>
        </p:nvPicPr>
        <p:blipFill>
          <a:blip r:embed="rId8"/>
          <a:stretch>
            <a:fillRect/>
          </a:stretch>
        </p:blipFill>
        <p:spPr>
          <a:xfrm>
            <a:off x="446105" y="5992717"/>
            <a:ext cx="1124630" cy="552620"/>
          </a:xfrm>
          <a:prstGeom prst="rect">
            <a:avLst/>
          </a:prstGeom>
        </p:spPr>
      </p:pic>
      <p:sp>
        <p:nvSpPr>
          <p:cNvPr id="4" name="Rectangle 3">
            <a:extLst>
              <a:ext uri="{FF2B5EF4-FFF2-40B4-BE49-F238E27FC236}">
                <a16:creationId xmlns:a16="http://schemas.microsoft.com/office/drawing/2014/main" id="{31B8E7F9-7F89-9E70-938A-942BC9B49FFF}"/>
              </a:ext>
            </a:extLst>
          </p:cNvPr>
          <p:cNvSpPr/>
          <p:nvPr userDrawn="1"/>
        </p:nvSpPr>
        <p:spPr>
          <a:xfrm>
            <a:off x="-1" y="0"/>
            <a:ext cx="12192001" cy="269122"/>
          </a:xfrm>
          <a:prstGeom prst="rect">
            <a:avLst/>
          </a:prstGeom>
          <a:solidFill>
            <a:srgbClr val="006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800"/>
              </a:solidFill>
            </a:endParaRPr>
          </a:p>
        </p:txBody>
      </p:sp>
      <p:sp>
        <p:nvSpPr>
          <p:cNvPr id="5" name="TextBox 4">
            <a:extLst>
              <a:ext uri="{FF2B5EF4-FFF2-40B4-BE49-F238E27FC236}">
                <a16:creationId xmlns:a16="http://schemas.microsoft.com/office/drawing/2014/main" id="{A0E14BE4-DC1A-3E84-EF17-49D068E76FDF}"/>
              </a:ext>
            </a:extLst>
          </p:cNvPr>
          <p:cNvSpPr txBox="1"/>
          <p:nvPr userDrawn="1"/>
        </p:nvSpPr>
        <p:spPr>
          <a:xfrm>
            <a:off x="1570735" y="6099461"/>
            <a:ext cx="6096000" cy="339132"/>
          </a:xfrm>
          <a:prstGeom prst="rect">
            <a:avLst/>
          </a:prstGeom>
          <a:noFill/>
        </p:spPr>
        <p:txBody>
          <a:bodyPr wrap="square">
            <a:spAutoFit/>
          </a:bodyPr>
          <a:lstStyle/>
          <a:p>
            <a:pPr eaLnBrk="1" hangingPunct="1">
              <a:lnSpc>
                <a:spcPct val="150000"/>
              </a:lnSpc>
              <a:spcBef>
                <a:spcPct val="0"/>
              </a:spcBef>
              <a:buClrTx/>
              <a:buSzTx/>
              <a:buFontTx/>
              <a:buNone/>
            </a:pPr>
            <a:r>
              <a:rPr lang="en-US" altLang="en-US" sz="1200">
                <a:solidFill>
                  <a:srgbClr val="006800"/>
                </a:solidFill>
                <a:latin typeface="IBM Plex Sans Medium" panose="020B0503050203000203" pitchFamily="34" charset="0"/>
              </a:rPr>
              <a:t>Washington State Public Disclosure Commission</a:t>
            </a:r>
          </a:p>
        </p:txBody>
      </p:sp>
      <p:sp>
        <p:nvSpPr>
          <p:cNvPr id="6" name="TextBox 5">
            <a:extLst>
              <a:ext uri="{FF2B5EF4-FFF2-40B4-BE49-F238E27FC236}">
                <a16:creationId xmlns:a16="http://schemas.microsoft.com/office/drawing/2014/main" id="{6369C3F2-9C4D-D776-BDBC-7BAB5C4A065C}"/>
              </a:ext>
            </a:extLst>
          </p:cNvPr>
          <p:cNvSpPr txBox="1"/>
          <p:nvPr userDrawn="1"/>
        </p:nvSpPr>
        <p:spPr>
          <a:xfrm>
            <a:off x="5649895" y="6043016"/>
            <a:ext cx="6096000" cy="421397"/>
          </a:xfrm>
          <a:prstGeom prst="rect">
            <a:avLst/>
          </a:prstGeom>
          <a:noFill/>
        </p:spPr>
        <p:txBody>
          <a:bodyPr wrap="square">
            <a:spAutoFit/>
          </a:bodyPr>
          <a:lstStyle/>
          <a:p>
            <a:pPr algn="r">
              <a:lnSpc>
                <a:spcPct val="150000"/>
              </a:lnSpc>
              <a:spcBef>
                <a:spcPct val="0"/>
              </a:spcBef>
              <a:buClrTx/>
              <a:buSzTx/>
              <a:buFontTx/>
              <a:buNone/>
            </a:pPr>
            <a:r>
              <a:rPr lang="en-US" altLang="en-US" sz="1600" b="1">
                <a:solidFill>
                  <a:srgbClr val="006800"/>
                </a:solidFill>
                <a:latin typeface="IBM Plex Sans" panose="020B0503050203000203" pitchFamily="34" charset="0"/>
              </a:rPr>
              <a:t>www.pdc.wa.gov</a:t>
            </a:r>
          </a:p>
        </p:txBody>
      </p:sp>
    </p:spTree>
    <p:extLst>
      <p:ext uri="{BB962C8B-B14F-4D97-AF65-F5344CB8AC3E}">
        <p14:creationId xmlns:p14="http://schemas.microsoft.com/office/powerpoint/2010/main" val="1903248244"/>
      </p:ext>
    </p:extLst>
  </p:cSld>
  <p:clrMap bg1="lt1" tx1="dk1" bg2="lt2" tx2="dk2" accent1="accent1" accent2="accent2" accent3="accent3" accent4="accent4" accent5="accent5" accent6="accent6" hlink="hlink" folHlink="folHlink"/>
  <p:sldLayoutIdLst>
    <p:sldLayoutId id="2147483653" r:id="rId1"/>
    <p:sldLayoutId id="2147483661" r:id="rId2"/>
    <p:sldLayoutId id="2147483654" r:id="rId3"/>
    <p:sldLayoutId id="2147483656" r:id="rId4"/>
    <p:sldLayoutId id="2147483660"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D81880-6D3E-D276-D2C0-7FA86465D500}"/>
              </a:ext>
            </a:extLst>
          </p:cNvPr>
          <p:cNvSpPr/>
          <p:nvPr userDrawn="1"/>
        </p:nvSpPr>
        <p:spPr>
          <a:xfrm flipV="1">
            <a:off x="-1" y="-2"/>
            <a:ext cx="12191999" cy="439991"/>
          </a:xfrm>
          <a:prstGeom prst="rect">
            <a:avLst/>
          </a:prstGeom>
          <a:gradFill>
            <a:gsLst>
              <a:gs pos="0">
                <a:schemeClr val="bg1">
                  <a:lumMod val="100000"/>
                  <a:alpha val="0"/>
                </a:schemeClr>
              </a:gs>
              <a:gs pos="99000">
                <a:srgbClr val="CACFD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1B8E7F9-7F89-9E70-938A-942BC9B49FFF}"/>
              </a:ext>
            </a:extLst>
          </p:cNvPr>
          <p:cNvSpPr/>
          <p:nvPr userDrawn="1"/>
        </p:nvSpPr>
        <p:spPr>
          <a:xfrm>
            <a:off x="-1" y="0"/>
            <a:ext cx="12192001" cy="269122"/>
          </a:xfrm>
          <a:prstGeom prst="rect">
            <a:avLst/>
          </a:prstGeom>
          <a:solidFill>
            <a:srgbClr val="006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800"/>
              </a:solidFill>
            </a:endParaRPr>
          </a:p>
        </p:txBody>
      </p:sp>
      <p:pic>
        <p:nvPicPr>
          <p:cNvPr id="8" name="Picture 7" descr="Logo&#10;&#10;Description automatically generated">
            <a:extLst>
              <a:ext uri="{FF2B5EF4-FFF2-40B4-BE49-F238E27FC236}">
                <a16:creationId xmlns:a16="http://schemas.microsoft.com/office/drawing/2014/main" id="{62C003D5-A70E-CF35-A6A5-A63B351A27FD}"/>
              </a:ext>
            </a:extLst>
          </p:cNvPr>
          <p:cNvPicPr>
            <a:picLocks noChangeAspect="1"/>
          </p:cNvPicPr>
          <p:nvPr userDrawn="1"/>
        </p:nvPicPr>
        <p:blipFill>
          <a:blip r:embed="rId7"/>
          <a:stretch>
            <a:fillRect/>
          </a:stretch>
        </p:blipFill>
        <p:spPr>
          <a:xfrm>
            <a:off x="446105" y="5992717"/>
            <a:ext cx="1124630" cy="552620"/>
          </a:xfrm>
          <a:prstGeom prst="rect">
            <a:avLst/>
          </a:prstGeom>
        </p:spPr>
      </p:pic>
      <p:sp>
        <p:nvSpPr>
          <p:cNvPr id="9" name="TextBox 8">
            <a:extLst>
              <a:ext uri="{FF2B5EF4-FFF2-40B4-BE49-F238E27FC236}">
                <a16:creationId xmlns:a16="http://schemas.microsoft.com/office/drawing/2014/main" id="{785490B4-B84C-4EC5-0FA7-1544511892B9}"/>
              </a:ext>
            </a:extLst>
          </p:cNvPr>
          <p:cNvSpPr txBox="1"/>
          <p:nvPr userDrawn="1"/>
        </p:nvSpPr>
        <p:spPr>
          <a:xfrm>
            <a:off x="1570735" y="6099461"/>
            <a:ext cx="6096000" cy="339132"/>
          </a:xfrm>
          <a:prstGeom prst="rect">
            <a:avLst/>
          </a:prstGeom>
          <a:noFill/>
        </p:spPr>
        <p:txBody>
          <a:bodyPr wrap="square">
            <a:spAutoFit/>
          </a:bodyPr>
          <a:lstStyle/>
          <a:p>
            <a:pPr eaLnBrk="1" hangingPunct="1">
              <a:lnSpc>
                <a:spcPct val="150000"/>
              </a:lnSpc>
              <a:spcBef>
                <a:spcPct val="0"/>
              </a:spcBef>
              <a:buClrTx/>
              <a:buSzTx/>
              <a:buFontTx/>
              <a:buNone/>
            </a:pPr>
            <a:r>
              <a:rPr lang="en-US" altLang="en-US" sz="1200">
                <a:solidFill>
                  <a:srgbClr val="006800"/>
                </a:solidFill>
                <a:latin typeface="IBM Plex Sans Medium" panose="020B0503050203000203" pitchFamily="34" charset="0"/>
              </a:rPr>
              <a:t>Washington State Public Disclosure Commission</a:t>
            </a:r>
          </a:p>
        </p:txBody>
      </p:sp>
      <p:sp>
        <p:nvSpPr>
          <p:cNvPr id="10" name="TextBox 9">
            <a:extLst>
              <a:ext uri="{FF2B5EF4-FFF2-40B4-BE49-F238E27FC236}">
                <a16:creationId xmlns:a16="http://schemas.microsoft.com/office/drawing/2014/main" id="{A9CBBCBD-F605-3938-2244-2830D6EC5932}"/>
              </a:ext>
            </a:extLst>
          </p:cNvPr>
          <p:cNvSpPr txBox="1"/>
          <p:nvPr userDrawn="1"/>
        </p:nvSpPr>
        <p:spPr>
          <a:xfrm>
            <a:off x="5649895" y="6043016"/>
            <a:ext cx="6096000" cy="421397"/>
          </a:xfrm>
          <a:prstGeom prst="rect">
            <a:avLst/>
          </a:prstGeom>
          <a:noFill/>
        </p:spPr>
        <p:txBody>
          <a:bodyPr wrap="square">
            <a:spAutoFit/>
          </a:bodyPr>
          <a:lstStyle/>
          <a:p>
            <a:pPr algn="r">
              <a:lnSpc>
                <a:spcPct val="150000"/>
              </a:lnSpc>
              <a:spcBef>
                <a:spcPct val="0"/>
              </a:spcBef>
              <a:buClrTx/>
              <a:buSzTx/>
              <a:buFontTx/>
              <a:buNone/>
            </a:pPr>
            <a:r>
              <a:rPr lang="en-US" altLang="en-US" sz="1600" b="1">
                <a:solidFill>
                  <a:srgbClr val="006800"/>
                </a:solidFill>
                <a:latin typeface="IBM Plex Sans" panose="020B0503050203000203" pitchFamily="34" charset="0"/>
              </a:rPr>
              <a:t>www.pdc.wa.gov</a:t>
            </a:r>
          </a:p>
        </p:txBody>
      </p:sp>
    </p:spTree>
    <p:extLst>
      <p:ext uri="{BB962C8B-B14F-4D97-AF65-F5344CB8AC3E}">
        <p14:creationId xmlns:p14="http://schemas.microsoft.com/office/powerpoint/2010/main" val="382637837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DEE301-878A-F4F0-438C-9116219F826F}"/>
              </a:ext>
            </a:extLst>
          </p:cNvPr>
          <p:cNvSpPr/>
          <p:nvPr userDrawn="1"/>
        </p:nvSpPr>
        <p:spPr>
          <a:xfrm>
            <a:off x="1" y="3496235"/>
            <a:ext cx="12191999" cy="3361765"/>
          </a:xfrm>
          <a:prstGeom prst="rect">
            <a:avLst/>
          </a:prstGeom>
          <a:gradFill>
            <a:gsLst>
              <a:gs pos="0">
                <a:schemeClr val="bg1">
                  <a:lumMod val="100000"/>
                  <a:alpha val="0"/>
                </a:schemeClr>
              </a:gs>
              <a:gs pos="100000">
                <a:srgbClr val="FFF4D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10;&#10;Description automatically generated">
            <a:extLst>
              <a:ext uri="{FF2B5EF4-FFF2-40B4-BE49-F238E27FC236}">
                <a16:creationId xmlns:a16="http://schemas.microsoft.com/office/drawing/2014/main" id="{1C56DA04-5FC9-E670-7AEC-F875CBDC339F}"/>
              </a:ext>
            </a:extLst>
          </p:cNvPr>
          <p:cNvPicPr>
            <a:picLocks noChangeAspect="1"/>
          </p:cNvPicPr>
          <p:nvPr userDrawn="1"/>
        </p:nvPicPr>
        <p:blipFill>
          <a:blip r:embed="rId7"/>
          <a:stretch>
            <a:fillRect/>
          </a:stretch>
        </p:blipFill>
        <p:spPr>
          <a:xfrm>
            <a:off x="446105" y="5992717"/>
            <a:ext cx="1124630" cy="552620"/>
          </a:xfrm>
          <a:prstGeom prst="rect">
            <a:avLst/>
          </a:prstGeom>
        </p:spPr>
      </p:pic>
      <p:sp>
        <p:nvSpPr>
          <p:cNvPr id="12" name="TextBox 11">
            <a:extLst>
              <a:ext uri="{FF2B5EF4-FFF2-40B4-BE49-F238E27FC236}">
                <a16:creationId xmlns:a16="http://schemas.microsoft.com/office/drawing/2014/main" id="{BCA1AF86-2107-01A7-2FE8-F47F8FF0D93E}"/>
              </a:ext>
            </a:extLst>
          </p:cNvPr>
          <p:cNvSpPr txBox="1"/>
          <p:nvPr userDrawn="1"/>
        </p:nvSpPr>
        <p:spPr>
          <a:xfrm>
            <a:off x="1570735" y="6099461"/>
            <a:ext cx="6096000" cy="339132"/>
          </a:xfrm>
          <a:prstGeom prst="rect">
            <a:avLst/>
          </a:prstGeom>
          <a:noFill/>
        </p:spPr>
        <p:txBody>
          <a:bodyPr wrap="square">
            <a:spAutoFit/>
          </a:bodyPr>
          <a:lstStyle/>
          <a:p>
            <a:pPr eaLnBrk="1" hangingPunct="1">
              <a:lnSpc>
                <a:spcPct val="150000"/>
              </a:lnSpc>
              <a:spcBef>
                <a:spcPct val="0"/>
              </a:spcBef>
              <a:buClrTx/>
              <a:buSzTx/>
              <a:buFontTx/>
              <a:buNone/>
            </a:pPr>
            <a:r>
              <a:rPr lang="en-US" altLang="en-US" sz="1200">
                <a:solidFill>
                  <a:srgbClr val="006800"/>
                </a:solidFill>
                <a:latin typeface="IBM Plex Sans Medium" panose="020B0503050203000203" pitchFamily="34" charset="0"/>
              </a:rPr>
              <a:t>Washington State Public Disclosure Commission</a:t>
            </a:r>
          </a:p>
        </p:txBody>
      </p:sp>
      <p:sp>
        <p:nvSpPr>
          <p:cNvPr id="13" name="TextBox 12">
            <a:extLst>
              <a:ext uri="{FF2B5EF4-FFF2-40B4-BE49-F238E27FC236}">
                <a16:creationId xmlns:a16="http://schemas.microsoft.com/office/drawing/2014/main" id="{4AE88250-B361-6E92-51A3-249698774848}"/>
              </a:ext>
            </a:extLst>
          </p:cNvPr>
          <p:cNvSpPr txBox="1"/>
          <p:nvPr userDrawn="1"/>
        </p:nvSpPr>
        <p:spPr>
          <a:xfrm>
            <a:off x="5649895" y="6043016"/>
            <a:ext cx="6096000" cy="421397"/>
          </a:xfrm>
          <a:prstGeom prst="rect">
            <a:avLst/>
          </a:prstGeom>
          <a:noFill/>
        </p:spPr>
        <p:txBody>
          <a:bodyPr wrap="square">
            <a:spAutoFit/>
          </a:bodyPr>
          <a:lstStyle/>
          <a:p>
            <a:pPr algn="r">
              <a:lnSpc>
                <a:spcPct val="150000"/>
              </a:lnSpc>
              <a:spcBef>
                <a:spcPct val="0"/>
              </a:spcBef>
              <a:buClrTx/>
              <a:buSzTx/>
              <a:buFontTx/>
              <a:buNone/>
            </a:pPr>
            <a:r>
              <a:rPr lang="en-US" altLang="en-US" sz="1600" b="1">
                <a:solidFill>
                  <a:srgbClr val="006800"/>
                </a:solidFill>
                <a:latin typeface="IBM Plex Sans" panose="020B0503050203000203" pitchFamily="34" charset="0"/>
              </a:rPr>
              <a:t>www.pdc.wa.gov</a:t>
            </a:r>
          </a:p>
        </p:txBody>
      </p:sp>
    </p:spTree>
    <p:extLst>
      <p:ext uri="{BB962C8B-B14F-4D97-AF65-F5344CB8AC3E}">
        <p14:creationId xmlns:p14="http://schemas.microsoft.com/office/powerpoint/2010/main" val="275199701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pdc.wa.gov/registration-reporting/candidates-committees/registration-reporting-basics/choosing-mini-or-full-reporting"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8.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pdc.wa.gov/registration-reporting/candidates-committees/contributions/receipts-are-not-contributions"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425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67960E-1522-C129-8C10-B72832D04377}"/>
              </a:ext>
            </a:extLst>
          </p:cNvPr>
          <p:cNvSpPr>
            <a:spLocks noGrp="1"/>
          </p:cNvSpPr>
          <p:nvPr>
            <p:ph type="ctrTitle"/>
          </p:nvPr>
        </p:nvSpPr>
        <p:spPr/>
        <p:txBody>
          <a:bodyPr/>
          <a:lstStyle/>
          <a:p>
            <a:r>
              <a:rPr lang="en-US" b="0"/>
              <a:t>Reports Referenced Today</a:t>
            </a:r>
          </a:p>
        </p:txBody>
      </p:sp>
      <p:graphicFrame>
        <p:nvGraphicFramePr>
          <p:cNvPr id="4" name="Table 4">
            <a:extLst>
              <a:ext uri="{FF2B5EF4-FFF2-40B4-BE49-F238E27FC236}">
                <a16:creationId xmlns:a16="http://schemas.microsoft.com/office/drawing/2014/main" id="{4981B869-1AA1-BC09-D368-2205C3C1AB2B}"/>
              </a:ext>
            </a:extLst>
          </p:cNvPr>
          <p:cNvGraphicFramePr>
            <a:graphicFrameLocks noGrp="1"/>
          </p:cNvGraphicFramePr>
          <p:nvPr>
            <p:extLst>
              <p:ext uri="{D42A27DB-BD31-4B8C-83A1-F6EECF244321}">
                <p14:modId xmlns:p14="http://schemas.microsoft.com/office/powerpoint/2010/main" val="3643800097"/>
              </p:ext>
            </p:extLst>
          </p:nvPr>
        </p:nvGraphicFramePr>
        <p:xfrm>
          <a:off x="580103" y="2096182"/>
          <a:ext cx="10972797" cy="2316480"/>
        </p:xfrm>
        <a:graphic>
          <a:graphicData uri="http://schemas.openxmlformats.org/drawingml/2006/table">
            <a:tbl>
              <a:tblPr firstRow="1" bandRow="1">
                <a:tableStyleId>{00A15C55-8517-42AA-B614-E9B94910E393}</a:tableStyleId>
              </a:tblPr>
              <a:tblGrid>
                <a:gridCol w="2920181">
                  <a:extLst>
                    <a:ext uri="{9D8B030D-6E8A-4147-A177-3AD203B41FA5}">
                      <a16:colId xmlns:a16="http://schemas.microsoft.com/office/drawing/2014/main" val="4171496558"/>
                    </a:ext>
                  </a:extLst>
                </a:gridCol>
                <a:gridCol w="4395017">
                  <a:extLst>
                    <a:ext uri="{9D8B030D-6E8A-4147-A177-3AD203B41FA5}">
                      <a16:colId xmlns:a16="http://schemas.microsoft.com/office/drawing/2014/main" val="2721823182"/>
                    </a:ext>
                  </a:extLst>
                </a:gridCol>
                <a:gridCol w="3657599">
                  <a:extLst>
                    <a:ext uri="{9D8B030D-6E8A-4147-A177-3AD203B41FA5}">
                      <a16:colId xmlns:a16="http://schemas.microsoft.com/office/drawing/2014/main" val="2184743118"/>
                    </a:ext>
                  </a:extLst>
                </a:gridCol>
              </a:tblGrid>
              <a:tr h="370840">
                <a:tc>
                  <a:txBody>
                    <a:bodyPr/>
                    <a:lstStyle/>
                    <a:p>
                      <a:r>
                        <a:rPr lang="en-US" sz="2400">
                          <a:effectLst>
                            <a:outerShdw blurRad="38100" dist="38100" dir="2700000" algn="tl">
                              <a:srgbClr val="000000">
                                <a:alpha val="43137"/>
                              </a:srgbClr>
                            </a:outerShdw>
                          </a:effectLst>
                        </a:rPr>
                        <a:t>WHAT</a:t>
                      </a:r>
                      <a:endParaRPr lang="en-US" sz="2400">
                        <a:effectLst>
                          <a:outerShdw blurRad="38100" dist="38100" dir="2700000" algn="tl">
                            <a:srgbClr val="000000">
                              <a:alpha val="43137"/>
                            </a:srgbClr>
                          </a:outerShdw>
                        </a:effectLst>
                        <a:latin typeface="IBM Plex Sans" panose="020B0503050203000203" pitchFamily="34" charset="0"/>
                      </a:endParaRPr>
                    </a:p>
                  </a:txBody>
                  <a:tcPr/>
                </a:tc>
                <a:tc>
                  <a:txBody>
                    <a:bodyPr/>
                    <a:lstStyle/>
                    <a:p>
                      <a:r>
                        <a:rPr lang="en-US" sz="2400">
                          <a:effectLst>
                            <a:outerShdw blurRad="38100" dist="38100" dir="2700000" algn="tl">
                              <a:srgbClr val="000000">
                                <a:alpha val="43137"/>
                              </a:srgbClr>
                            </a:outerShdw>
                          </a:effectLst>
                        </a:rPr>
                        <a:t>WHO</a:t>
                      </a:r>
                      <a:endParaRPr lang="en-US" sz="2400">
                        <a:effectLst>
                          <a:outerShdw blurRad="38100" dist="38100" dir="2700000" algn="tl">
                            <a:srgbClr val="000000">
                              <a:alpha val="43137"/>
                            </a:srgbClr>
                          </a:outerShdw>
                        </a:effectLst>
                        <a:latin typeface="IBM Plex Sans" panose="020B0503050203000203" pitchFamily="34" charset="0"/>
                      </a:endParaRPr>
                    </a:p>
                  </a:txBody>
                  <a:tcPr/>
                </a:tc>
                <a:tc>
                  <a:txBody>
                    <a:bodyPr/>
                    <a:lstStyle/>
                    <a:p>
                      <a:r>
                        <a:rPr lang="en-US" sz="2400">
                          <a:effectLst>
                            <a:outerShdw blurRad="38100" dist="38100" dir="2700000" algn="tl">
                              <a:srgbClr val="000000">
                                <a:alpha val="43137"/>
                              </a:srgbClr>
                            </a:outerShdw>
                          </a:effectLst>
                        </a:rPr>
                        <a:t>WHY</a:t>
                      </a:r>
                      <a:endParaRPr lang="en-US" sz="2400">
                        <a:effectLst>
                          <a:outerShdw blurRad="38100" dist="38100" dir="2700000" algn="tl">
                            <a:srgbClr val="000000">
                              <a:alpha val="43137"/>
                            </a:srgbClr>
                          </a:outerShdw>
                        </a:effectLst>
                        <a:latin typeface="IBM Plex Sans" panose="020B0503050203000203" pitchFamily="34" charset="0"/>
                      </a:endParaRPr>
                    </a:p>
                  </a:txBody>
                  <a:tcPr/>
                </a:tc>
                <a:extLst>
                  <a:ext uri="{0D108BD9-81ED-4DB2-BD59-A6C34878D82A}">
                    <a16:rowId xmlns:a16="http://schemas.microsoft.com/office/drawing/2014/main" val="1175749272"/>
                  </a:ext>
                </a:extLst>
              </a:tr>
              <a:tr h="370840">
                <a:tc>
                  <a:txBody>
                    <a:bodyPr/>
                    <a:lstStyle/>
                    <a:p>
                      <a:r>
                        <a:rPr lang="en-US" sz="2200">
                          <a:solidFill>
                            <a:srgbClr val="383F59"/>
                          </a:solidFill>
                          <a:latin typeface="IBM Plex Sans" panose="020B0503050203000203" pitchFamily="34" charset="0"/>
                        </a:rPr>
                        <a:t>F-1 financial affairs</a:t>
                      </a:r>
                    </a:p>
                  </a:txBody>
                  <a:tcPr/>
                </a:tc>
                <a:tc>
                  <a:txBody>
                    <a:bodyPr/>
                    <a:lstStyle/>
                    <a:p>
                      <a:r>
                        <a:rPr lang="en-US" sz="2200">
                          <a:solidFill>
                            <a:srgbClr val="383F59"/>
                          </a:solidFill>
                          <a:latin typeface="IBM Plex Sans" panose="020B0503050203000203" pitchFamily="34" charset="0"/>
                        </a:rPr>
                        <a:t>- All state/county candidates</a:t>
                      </a:r>
                    </a:p>
                    <a:p>
                      <a:r>
                        <a:rPr lang="en-US" sz="2200">
                          <a:solidFill>
                            <a:srgbClr val="383F59"/>
                          </a:solidFill>
                          <a:latin typeface="IBM Plex Sans" panose="020B0503050203000203" pitchFamily="34" charset="0"/>
                        </a:rPr>
                        <a:t>- Some local candidates</a:t>
                      </a:r>
                    </a:p>
                  </a:txBody>
                  <a:tcPr/>
                </a:tc>
                <a:tc>
                  <a:txBody>
                    <a:bodyPr/>
                    <a:lstStyle/>
                    <a:p>
                      <a:r>
                        <a:rPr lang="en-US" sz="2200">
                          <a:solidFill>
                            <a:srgbClr val="383F59"/>
                          </a:solidFill>
                          <a:latin typeface="IBM Plex Sans" panose="020B0503050203000203" pitchFamily="34" charset="0"/>
                        </a:rPr>
                        <a:t>Report personal finances</a:t>
                      </a:r>
                    </a:p>
                  </a:txBody>
                  <a:tcPr/>
                </a:tc>
                <a:extLst>
                  <a:ext uri="{0D108BD9-81ED-4DB2-BD59-A6C34878D82A}">
                    <a16:rowId xmlns:a16="http://schemas.microsoft.com/office/drawing/2014/main" val="618651560"/>
                  </a:ext>
                </a:extLst>
              </a:tr>
              <a:tr h="370840">
                <a:tc>
                  <a:txBody>
                    <a:bodyPr/>
                    <a:lstStyle/>
                    <a:p>
                      <a:r>
                        <a:rPr lang="en-US" sz="2200">
                          <a:solidFill>
                            <a:srgbClr val="383F59"/>
                          </a:solidFill>
                          <a:latin typeface="IBM Plex Sans" panose="020B0503050203000203" pitchFamily="34" charset="0"/>
                        </a:rPr>
                        <a:t>“C” reports</a:t>
                      </a:r>
                    </a:p>
                  </a:txBody>
                  <a:tcPr/>
                </a:tc>
                <a:tc>
                  <a:txBody>
                    <a:bodyPr/>
                    <a:lstStyle/>
                    <a:p>
                      <a:r>
                        <a:rPr lang="en-US" sz="2200">
                          <a:solidFill>
                            <a:srgbClr val="383F59"/>
                          </a:solidFill>
                          <a:latin typeface="IBM Plex Sans" panose="020B0503050203000203" pitchFamily="34" charset="0"/>
                        </a:rPr>
                        <a:t>- All state/county candidates</a:t>
                      </a:r>
                    </a:p>
                    <a:p>
                      <a:pPr marL="0" indent="0">
                        <a:buFontTx/>
                        <a:buNone/>
                      </a:pPr>
                      <a:r>
                        <a:rPr lang="en-US" sz="2200">
                          <a:solidFill>
                            <a:srgbClr val="383F59"/>
                          </a:solidFill>
                          <a:latin typeface="IBM Plex Sans" panose="020B0503050203000203" pitchFamily="34" charset="0"/>
                        </a:rPr>
                        <a:t>- Some local candidates</a:t>
                      </a:r>
                    </a:p>
                    <a:p>
                      <a:pPr marL="0" indent="0">
                        <a:buFontTx/>
                        <a:buNone/>
                      </a:pPr>
                      <a:r>
                        <a:rPr lang="en-US" sz="2200">
                          <a:solidFill>
                            <a:srgbClr val="383F59"/>
                          </a:solidFill>
                          <a:latin typeface="IBM Plex Sans" panose="020B0503050203000203" pitchFamily="34" charset="0"/>
                        </a:rPr>
                        <a:t>- Some committees</a:t>
                      </a:r>
                    </a:p>
                  </a:txBody>
                  <a:tcPr/>
                </a:tc>
                <a:tc>
                  <a:txBody>
                    <a:bodyPr/>
                    <a:lstStyle/>
                    <a:p>
                      <a:r>
                        <a:rPr lang="en-US" sz="2200">
                          <a:solidFill>
                            <a:srgbClr val="383F59"/>
                          </a:solidFill>
                          <a:latin typeface="IBM Plex Sans" panose="020B0503050203000203" pitchFamily="34" charset="0"/>
                        </a:rPr>
                        <a:t>Register and report on campaigns</a:t>
                      </a:r>
                    </a:p>
                  </a:txBody>
                  <a:tcPr/>
                </a:tc>
                <a:extLst>
                  <a:ext uri="{0D108BD9-81ED-4DB2-BD59-A6C34878D82A}">
                    <a16:rowId xmlns:a16="http://schemas.microsoft.com/office/drawing/2014/main" val="3844713761"/>
                  </a:ext>
                </a:extLst>
              </a:tr>
            </a:tbl>
          </a:graphicData>
        </a:graphic>
      </p:graphicFrame>
      <p:sp>
        <p:nvSpPr>
          <p:cNvPr id="5" name="TextBox 4">
            <a:extLst>
              <a:ext uri="{FF2B5EF4-FFF2-40B4-BE49-F238E27FC236}">
                <a16:creationId xmlns:a16="http://schemas.microsoft.com/office/drawing/2014/main" id="{8D0A089A-3CF2-6B89-18FE-C981D922E51E}"/>
              </a:ext>
            </a:extLst>
          </p:cNvPr>
          <p:cNvSpPr txBox="1"/>
          <p:nvPr/>
        </p:nvSpPr>
        <p:spPr>
          <a:xfrm>
            <a:off x="550605" y="4824337"/>
            <a:ext cx="11031792" cy="585930"/>
          </a:xfrm>
          <a:prstGeom prst="rect">
            <a:avLst/>
          </a:prstGeom>
          <a:noFill/>
        </p:spPr>
        <p:txBody>
          <a:bodyPr wrap="square" rtlCol="0">
            <a:spAutoFit/>
          </a:bodyPr>
          <a:lstStyle/>
          <a:p>
            <a:pPr algn="ctr">
              <a:lnSpc>
                <a:spcPct val="150000"/>
              </a:lnSpc>
            </a:pPr>
            <a:r>
              <a:rPr lang="en-US" sz="2400" b="1">
                <a:solidFill>
                  <a:srgbClr val="383F59"/>
                </a:solidFill>
                <a:latin typeface="IBM Plex Sans" panose="020B0503050203000203" pitchFamily="34" charset="0"/>
              </a:rPr>
              <a:t>Reporting guidance </a:t>
            </a:r>
            <a:r>
              <a:rPr lang="en-US" sz="2400">
                <a:solidFill>
                  <a:srgbClr val="383F59"/>
                </a:solidFill>
                <a:latin typeface="IBM Plex Sans" panose="020B0503050203000203" pitchFamily="34" charset="0"/>
              </a:rPr>
              <a:t>is on our website.</a:t>
            </a:r>
          </a:p>
        </p:txBody>
      </p:sp>
    </p:spTree>
    <p:extLst>
      <p:ext uri="{BB962C8B-B14F-4D97-AF65-F5344CB8AC3E}">
        <p14:creationId xmlns:p14="http://schemas.microsoft.com/office/powerpoint/2010/main" val="2159345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1AB603-3268-3814-C394-C0528086E395}"/>
              </a:ext>
            </a:extLst>
          </p:cNvPr>
          <p:cNvSpPr>
            <a:spLocks noGrp="1"/>
          </p:cNvSpPr>
          <p:nvPr>
            <p:ph idx="1"/>
          </p:nvPr>
        </p:nvSpPr>
        <p:spPr>
          <a:xfrm>
            <a:off x="1745226" y="3968679"/>
            <a:ext cx="8701548" cy="2056468"/>
          </a:xfrm>
        </p:spPr>
        <p:txBody>
          <a:bodyPr/>
          <a:lstStyle/>
          <a:p>
            <a:pPr marL="0" indent="0" algn="ctr">
              <a:lnSpc>
                <a:spcPct val="150000"/>
              </a:lnSpc>
              <a:buNone/>
            </a:pPr>
            <a:r>
              <a:rPr lang="en-US" sz="3600" b="0" i="0">
                <a:solidFill>
                  <a:srgbClr val="000000"/>
                </a:solidFill>
                <a:effectLst/>
                <a:latin typeface="IBM Plex Sans" panose="020B0503050203000203" pitchFamily="34" charset="0"/>
              </a:rPr>
              <a:t> </a:t>
            </a:r>
            <a:r>
              <a:rPr lang="en-US" sz="3600" i="1"/>
              <a:t>All reports must now be filed </a:t>
            </a:r>
            <a:r>
              <a:rPr lang="en-US" sz="3600" b="1" i="1"/>
              <a:t>electronically</a:t>
            </a:r>
            <a:r>
              <a:rPr lang="en-US" sz="3600" i="1"/>
              <a:t>.</a:t>
            </a:r>
          </a:p>
        </p:txBody>
      </p:sp>
      <p:pic>
        <p:nvPicPr>
          <p:cNvPr id="5" name="Picture 4">
            <a:extLst>
              <a:ext uri="{FF2B5EF4-FFF2-40B4-BE49-F238E27FC236}">
                <a16:creationId xmlns:a16="http://schemas.microsoft.com/office/drawing/2014/main" id="{B8066ECE-9C17-BF41-4FFE-E7E97C5FC100}"/>
              </a:ext>
            </a:extLst>
          </p:cNvPr>
          <p:cNvPicPr>
            <a:picLocks noChangeAspect="1"/>
          </p:cNvPicPr>
          <p:nvPr/>
        </p:nvPicPr>
        <p:blipFill>
          <a:blip r:embed="rId3">
            <a:alphaModFix amt="70000"/>
          </a:blip>
          <a:stretch>
            <a:fillRect/>
          </a:stretch>
        </p:blipFill>
        <p:spPr>
          <a:xfrm>
            <a:off x="4277032" y="1275220"/>
            <a:ext cx="3591279" cy="2693459"/>
          </a:xfrm>
          <a:prstGeom prst="rect">
            <a:avLst/>
          </a:prstGeom>
          <a:ln>
            <a:noFill/>
          </a:ln>
          <a:effectLst>
            <a:softEdge rad="112500"/>
          </a:effectLst>
        </p:spPr>
      </p:pic>
      <p:sp>
        <p:nvSpPr>
          <p:cNvPr id="7" name="Title 2">
            <a:extLst>
              <a:ext uri="{FF2B5EF4-FFF2-40B4-BE49-F238E27FC236}">
                <a16:creationId xmlns:a16="http://schemas.microsoft.com/office/drawing/2014/main" id="{884C3A7D-9B34-95F6-BFA5-4C933F34629F}"/>
              </a:ext>
            </a:extLst>
          </p:cNvPr>
          <p:cNvSpPr>
            <a:spLocks noGrp="1"/>
          </p:cNvSpPr>
          <p:nvPr>
            <p:ph type="ctrTitle"/>
          </p:nvPr>
        </p:nvSpPr>
        <p:spPr>
          <a:xfrm>
            <a:off x="1194087" y="623323"/>
            <a:ext cx="3082945" cy="691146"/>
          </a:xfrm>
        </p:spPr>
        <p:txBody>
          <a:bodyPr/>
          <a:lstStyle/>
          <a:p>
            <a:r>
              <a:rPr lang="en-US" b="0"/>
              <a:t>Key Point</a:t>
            </a:r>
          </a:p>
        </p:txBody>
      </p:sp>
      <p:pic>
        <p:nvPicPr>
          <p:cNvPr id="8" name="Picture 7">
            <a:extLst>
              <a:ext uri="{FF2B5EF4-FFF2-40B4-BE49-F238E27FC236}">
                <a16:creationId xmlns:a16="http://schemas.microsoft.com/office/drawing/2014/main" id="{5ADCE803-1065-8878-032C-0929E67330D0}"/>
              </a:ext>
            </a:extLst>
          </p:cNvPr>
          <p:cNvPicPr>
            <a:picLocks noChangeAspect="1"/>
          </p:cNvPicPr>
          <p:nvPr/>
        </p:nvPicPr>
        <p:blipFill>
          <a:blip r:embed="rId4"/>
          <a:stretch>
            <a:fillRect/>
          </a:stretch>
        </p:blipFill>
        <p:spPr>
          <a:xfrm>
            <a:off x="353882" y="393893"/>
            <a:ext cx="914479" cy="920576"/>
          </a:xfrm>
          <a:prstGeom prst="rect">
            <a:avLst/>
          </a:prstGeom>
        </p:spPr>
      </p:pic>
    </p:spTree>
    <p:extLst>
      <p:ext uri="{BB962C8B-B14F-4D97-AF65-F5344CB8AC3E}">
        <p14:creationId xmlns:p14="http://schemas.microsoft.com/office/powerpoint/2010/main" val="1940304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1AB603-3268-3814-C394-C0528086E395}"/>
              </a:ext>
            </a:extLst>
          </p:cNvPr>
          <p:cNvSpPr>
            <a:spLocks noGrp="1"/>
          </p:cNvSpPr>
          <p:nvPr>
            <p:ph idx="1"/>
          </p:nvPr>
        </p:nvSpPr>
        <p:spPr>
          <a:xfrm>
            <a:off x="407506" y="1753244"/>
            <a:ext cx="11115899" cy="3503337"/>
          </a:xfrm>
        </p:spPr>
        <p:txBody>
          <a:bodyPr/>
          <a:lstStyle/>
          <a:p>
            <a:pPr marL="342900" indent="-342900">
              <a:lnSpc>
                <a:spcPct val="150000"/>
              </a:lnSpc>
              <a:buFont typeface="Wingdings" panose="05000000000000000000" pitchFamily="2" charset="2"/>
              <a:buChar char="ü"/>
            </a:pPr>
            <a:r>
              <a:rPr lang="en-US" sz="2800"/>
              <a:t>File Personal Financial Affairs Statement (F-1)</a:t>
            </a:r>
            <a:endParaRPr lang="en-US" sz="2800" i="1"/>
          </a:p>
          <a:p>
            <a:pPr marL="342900" indent="-342900">
              <a:lnSpc>
                <a:spcPct val="150000"/>
              </a:lnSpc>
              <a:buFont typeface="Wingdings" panose="05000000000000000000" pitchFamily="2" charset="2"/>
              <a:buChar char="ü"/>
            </a:pPr>
            <a:r>
              <a:rPr lang="en-US" sz="2800"/>
              <a:t>File Candidate Registration (C-1)</a:t>
            </a:r>
          </a:p>
        </p:txBody>
      </p:sp>
      <p:sp>
        <p:nvSpPr>
          <p:cNvPr id="3" name="Title 2">
            <a:extLst>
              <a:ext uri="{FF2B5EF4-FFF2-40B4-BE49-F238E27FC236}">
                <a16:creationId xmlns:a16="http://schemas.microsoft.com/office/drawing/2014/main" id="{A617C6D8-42C5-DB0B-A01D-4AF1EF539D56}"/>
              </a:ext>
            </a:extLst>
          </p:cNvPr>
          <p:cNvSpPr>
            <a:spLocks noGrp="1"/>
          </p:cNvSpPr>
          <p:nvPr>
            <p:ph type="ctrTitle"/>
          </p:nvPr>
        </p:nvSpPr>
        <p:spPr>
          <a:xfrm>
            <a:off x="407507" y="700396"/>
            <a:ext cx="11000722" cy="691146"/>
          </a:xfrm>
        </p:spPr>
        <p:txBody>
          <a:bodyPr/>
          <a:lstStyle/>
          <a:p>
            <a:r>
              <a:rPr lang="en-US" b="0"/>
              <a:t>State and county-wide candidates must…</a:t>
            </a:r>
          </a:p>
        </p:txBody>
      </p:sp>
      <p:sp>
        <p:nvSpPr>
          <p:cNvPr id="4" name="TextBox 3">
            <a:extLst>
              <a:ext uri="{FF2B5EF4-FFF2-40B4-BE49-F238E27FC236}">
                <a16:creationId xmlns:a16="http://schemas.microsoft.com/office/drawing/2014/main" id="{ED6D6A49-6C8E-5468-0BB2-A9D2213C4762}"/>
              </a:ext>
            </a:extLst>
          </p:cNvPr>
          <p:cNvSpPr txBox="1"/>
          <p:nvPr/>
        </p:nvSpPr>
        <p:spPr>
          <a:xfrm>
            <a:off x="580104" y="3647774"/>
            <a:ext cx="11031792" cy="668260"/>
          </a:xfrm>
          <a:prstGeom prst="rect">
            <a:avLst/>
          </a:prstGeom>
          <a:noFill/>
        </p:spPr>
        <p:txBody>
          <a:bodyPr wrap="square" rtlCol="0">
            <a:spAutoFit/>
          </a:bodyPr>
          <a:lstStyle/>
          <a:p>
            <a:pPr algn="ctr">
              <a:lnSpc>
                <a:spcPct val="150000"/>
              </a:lnSpc>
            </a:pPr>
            <a:r>
              <a:rPr lang="en-US" sz="2800">
                <a:solidFill>
                  <a:srgbClr val="383F59"/>
                </a:solidFill>
                <a:latin typeface="IBM Plex Sans" panose="020B0503050203000203" pitchFamily="34" charset="0"/>
              </a:rPr>
              <a:t>File within </a:t>
            </a:r>
            <a:r>
              <a:rPr lang="en-US" sz="2800" b="1">
                <a:solidFill>
                  <a:srgbClr val="383F59"/>
                </a:solidFill>
                <a:latin typeface="IBM Plex Sans" panose="020B0503050203000203" pitchFamily="34" charset="0"/>
              </a:rPr>
              <a:t>2 weeks </a:t>
            </a:r>
            <a:r>
              <a:rPr lang="en-US" sz="2800">
                <a:solidFill>
                  <a:srgbClr val="383F59"/>
                </a:solidFill>
                <a:latin typeface="IBM Plex Sans" panose="020B0503050203000203" pitchFamily="34" charset="0"/>
              </a:rPr>
              <a:t>of becoming a candidate.</a:t>
            </a:r>
          </a:p>
        </p:txBody>
      </p:sp>
    </p:spTree>
    <p:extLst>
      <p:ext uri="{BB962C8B-B14F-4D97-AF65-F5344CB8AC3E}">
        <p14:creationId xmlns:p14="http://schemas.microsoft.com/office/powerpoint/2010/main" val="1057267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17C6D8-42C5-DB0B-A01D-4AF1EF539D56}"/>
              </a:ext>
            </a:extLst>
          </p:cNvPr>
          <p:cNvSpPr>
            <a:spLocks noGrp="1"/>
          </p:cNvSpPr>
          <p:nvPr>
            <p:ph type="ctrTitle"/>
          </p:nvPr>
        </p:nvSpPr>
        <p:spPr/>
        <p:txBody>
          <a:bodyPr/>
          <a:lstStyle/>
          <a:p>
            <a:r>
              <a:rPr lang="en-US" b="0"/>
              <a:t>Local Candidate Filing Requirements</a:t>
            </a:r>
          </a:p>
        </p:txBody>
      </p:sp>
      <p:graphicFrame>
        <p:nvGraphicFramePr>
          <p:cNvPr id="11" name="Table 11">
            <a:extLst>
              <a:ext uri="{FF2B5EF4-FFF2-40B4-BE49-F238E27FC236}">
                <a16:creationId xmlns:a16="http://schemas.microsoft.com/office/drawing/2014/main" id="{7E8A562F-9B65-C1E7-33BC-5C048E58DFE2}"/>
              </a:ext>
            </a:extLst>
          </p:cNvPr>
          <p:cNvGraphicFramePr>
            <a:graphicFrameLocks noGrp="1"/>
          </p:cNvGraphicFramePr>
          <p:nvPr>
            <p:ph idx="1"/>
            <p:extLst>
              <p:ext uri="{D42A27DB-BD31-4B8C-83A1-F6EECF244321}">
                <p14:modId xmlns:p14="http://schemas.microsoft.com/office/powerpoint/2010/main" val="2384175759"/>
              </p:ext>
            </p:extLst>
          </p:nvPr>
        </p:nvGraphicFramePr>
        <p:xfrm>
          <a:off x="518626" y="2117725"/>
          <a:ext cx="11154748" cy="2194560"/>
        </p:xfrm>
        <a:graphic>
          <a:graphicData uri="http://schemas.openxmlformats.org/drawingml/2006/table">
            <a:tbl>
              <a:tblPr firstRow="1" bandRow="1">
                <a:tableStyleId>{00A15C55-8517-42AA-B614-E9B94910E393}</a:tableStyleId>
              </a:tblPr>
              <a:tblGrid>
                <a:gridCol w="3794886">
                  <a:extLst>
                    <a:ext uri="{9D8B030D-6E8A-4147-A177-3AD203B41FA5}">
                      <a16:colId xmlns:a16="http://schemas.microsoft.com/office/drawing/2014/main" val="3597462603"/>
                    </a:ext>
                  </a:extLst>
                </a:gridCol>
                <a:gridCol w="3794886">
                  <a:extLst>
                    <a:ext uri="{9D8B030D-6E8A-4147-A177-3AD203B41FA5}">
                      <a16:colId xmlns:a16="http://schemas.microsoft.com/office/drawing/2014/main" val="3988003741"/>
                    </a:ext>
                  </a:extLst>
                </a:gridCol>
                <a:gridCol w="1726343">
                  <a:extLst>
                    <a:ext uri="{9D8B030D-6E8A-4147-A177-3AD203B41FA5}">
                      <a16:colId xmlns:a16="http://schemas.microsoft.com/office/drawing/2014/main" val="1371145620"/>
                    </a:ext>
                  </a:extLst>
                </a:gridCol>
                <a:gridCol w="1838633">
                  <a:extLst>
                    <a:ext uri="{9D8B030D-6E8A-4147-A177-3AD203B41FA5}">
                      <a16:colId xmlns:a16="http://schemas.microsoft.com/office/drawing/2014/main" val="3887663738"/>
                    </a:ext>
                  </a:extLst>
                </a:gridCol>
              </a:tblGrid>
              <a:tr h="548640">
                <a:tc>
                  <a:txBody>
                    <a:bodyPr/>
                    <a:lstStyle/>
                    <a:p>
                      <a:pPr algn="l"/>
                      <a:r>
                        <a:rPr lang="en-US" sz="2400">
                          <a:effectLst>
                            <a:outerShdw blurRad="38100" dist="38100" dir="2700000" algn="tl">
                              <a:srgbClr val="000000">
                                <a:alpha val="43137"/>
                              </a:srgbClr>
                            </a:outerShdw>
                          </a:effectLst>
                          <a:latin typeface="IBM Plex Sans" panose="020B0503050203000203" pitchFamily="34" charset="0"/>
                        </a:rPr>
                        <a:t># OF VOTERS</a:t>
                      </a:r>
                    </a:p>
                  </a:txBody>
                  <a:tcPr anchor="ctr"/>
                </a:tc>
                <a:tc>
                  <a:txBody>
                    <a:bodyPr/>
                    <a:lstStyle/>
                    <a:p>
                      <a:pPr algn="l"/>
                      <a:r>
                        <a:rPr lang="en-US" sz="2400">
                          <a:effectLst>
                            <a:outerShdw blurRad="38100" dist="38100" dir="2700000" algn="tl">
                              <a:srgbClr val="000000">
                                <a:alpha val="43137"/>
                              </a:srgbClr>
                            </a:outerShdw>
                          </a:effectLst>
                          <a:latin typeface="IBM Plex Sans" panose="020B0503050203000203" pitchFamily="34" charset="0"/>
                        </a:rPr>
                        <a:t>MONEY RAISED</a:t>
                      </a:r>
                    </a:p>
                  </a:txBody>
                  <a:tcPr anchor="ctr"/>
                </a:tc>
                <a:tc>
                  <a:txBody>
                    <a:bodyPr/>
                    <a:lstStyle/>
                    <a:p>
                      <a:pPr algn="l"/>
                      <a:r>
                        <a:rPr lang="en-US" sz="2400">
                          <a:effectLst>
                            <a:outerShdw blurRad="38100" dist="38100" dir="2700000" algn="tl">
                              <a:srgbClr val="000000">
                                <a:alpha val="43137"/>
                              </a:srgbClr>
                            </a:outerShdw>
                          </a:effectLst>
                          <a:latin typeface="IBM Plex Sans" panose="020B0503050203000203" pitchFamily="34" charset="0"/>
                        </a:rPr>
                        <a:t>F-1 </a:t>
                      </a:r>
                    </a:p>
                  </a:txBody>
                  <a:tcPr anchor="ctr"/>
                </a:tc>
                <a:tc>
                  <a:txBody>
                    <a:bodyPr/>
                    <a:lstStyle/>
                    <a:p>
                      <a:pPr algn="l"/>
                      <a:r>
                        <a:rPr lang="en-US" sz="2400">
                          <a:effectLst>
                            <a:outerShdw blurRad="38100" dist="38100" dir="2700000" algn="tl">
                              <a:srgbClr val="000000">
                                <a:alpha val="43137"/>
                              </a:srgbClr>
                            </a:outerShdw>
                          </a:effectLst>
                          <a:latin typeface="IBM Plex Sans" panose="020B0503050203000203" pitchFamily="34" charset="0"/>
                        </a:rPr>
                        <a:t>C REPORTS</a:t>
                      </a:r>
                    </a:p>
                  </a:txBody>
                  <a:tcPr anchor="ctr"/>
                </a:tc>
                <a:extLst>
                  <a:ext uri="{0D108BD9-81ED-4DB2-BD59-A6C34878D82A}">
                    <a16:rowId xmlns:a16="http://schemas.microsoft.com/office/drawing/2014/main" val="1930238006"/>
                  </a:ext>
                </a:extLst>
              </a:tr>
              <a:tr h="548640">
                <a:tc>
                  <a:txBody>
                    <a:bodyPr/>
                    <a:lstStyle/>
                    <a:p>
                      <a:pPr algn="l"/>
                      <a:r>
                        <a:rPr lang="en-US" sz="2400">
                          <a:solidFill>
                            <a:srgbClr val="383F59"/>
                          </a:solidFill>
                          <a:latin typeface="IBM Plex Sans" panose="020B0503050203000203" pitchFamily="34" charset="0"/>
                        </a:rPr>
                        <a:t>Under 2,000</a:t>
                      </a:r>
                    </a:p>
                  </a:txBody>
                  <a:tcPr anchor="ctr"/>
                </a:tc>
                <a:tc>
                  <a:txBody>
                    <a:bodyPr/>
                    <a:lstStyle/>
                    <a:p>
                      <a:pPr algn="l"/>
                      <a:r>
                        <a:rPr lang="en-US" sz="2400">
                          <a:solidFill>
                            <a:srgbClr val="383F59"/>
                          </a:solidFill>
                          <a:latin typeface="IBM Plex Sans" panose="020B0503050203000203" pitchFamily="34" charset="0"/>
                        </a:rPr>
                        <a:t>Less than $7,000</a:t>
                      </a:r>
                    </a:p>
                  </a:txBody>
                  <a:tcPr anchor="ctr"/>
                </a:tc>
                <a:tc>
                  <a:txBody>
                    <a:bodyPr/>
                    <a:lstStyle/>
                    <a:p>
                      <a:pPr algn="l"/>
                      <a:r>
                        <a:rPr lang="en-US" sz="2400">
                          <a:solidFill>
                            <a:srgbClr val="383F59"/>
                          </a:solidFill>
                          <a:latin typeface="IBM Plex Sans" panose="020B0503050203000203" pitchFamily="34" charset="0"/>
                        </a:rPr>
                        <a:t>NO</a:t>
                      </a:r>
                    </a:p>
                  </a:txBody>
                  <a:tcPr anchor="ctr"/>
                </a:tc>
                <a:tc>
                  <a:txBody>
                    <a:bodyPr/>
                    <a:lstStyle/>
                    <a:p>
                      <a:pPr algn="l"/>
                      <a:r>
                        <a:rPr lang="en-US" sz="2400">
                          <a:solidFill>
                            <a:srgbClr val="383F59"/>
                          </a:solidFill>
                          <a:latin typeface="IBM Plex Sans" panose="020B0503050203000203" pitchFamily="34" charset="0"/>
                        </a:rPr>
                        <a:t>NO</a:t>
                      </a:r>
                    </a:p>
                  </a:txBody>
                  <a:tcPr anchor="ctr"/>
                </a:tc>
                <a:extLst>
                  <a:ext uri="{0D108BD9-81ED-4DB2-BD59-A6C34878D82A}">
                    <a16:rowId xmlns:a16="http://schemas.microsoft.com/office/drawing/2014/main" val="825154357"/>
                  </a:ext>
                </a:extLst>
              </a:tr>
              <a:tr h="548640">
                <a:tc>
                  <a:txBody>
                    <a:bodyPr/>
                    <a:lstStyle/>
                    <a:p>
                      <a:pPr algn="l"/>
                      <a:r>
                        <a:rPr lang="en-US" sz="2400">
                          <a:solidFill>
                            <a:srgbClr val="383F59"/>
                          </a:solidFill>
                          <a:latin typeface="IBM Plex Sans" panose="020B0503050203000203" pitchFamily="34" charset="0"/>
                        </a:rPr>
                        <a:t>2,000-4,999</a:t>
                      </a:r>
                    </a:p>
                  </a:txBody>
                  <a:tcPr anchor="ctr"/>
                </a:tc>
                <a:tc>
                  <a:txBody>
                    <a:bodyPr/>
                    <a:lstStyle/>
                    <a:p>
                      <a:pPr algn="l"/>
                      <a:r>
                        <a:rPr lang="en-US" sz="2400">
                          <a:solidFill>
                            <a:srgbClr val="383F59"/>
                          </a:solidFill>
                          <a:latin typeface="IBM Plex Sans" panose="020B0503050203000203" pitchFamily="34" charset="0"/>
                        </a:rPr>
                        <a:t>Less than $7,000</a:t>
                      </a:r>
                    </a:p>
                  </a:txBody>
                  <a:tcPr anchor="ctr"/>
                </a:tc>
                <a:tc>
                  <a:txBody>
                    <a:bodyPr/>
                    <a:lstStyle/>
                    <a:p>
                      <a:pPr algn="l"/>
                      <a:r>
                        <a:rPr lang="en-US" sz="2400" b="1">
                          <a:solidFill>
                            <a:srgbClr val="383F59"/>
                          </a:solidFill>
                          <a:latin typeface="IBM Plex Sans" panose="020B0503050203000203" pitchFamily="34" charset="0"/>
                        </a:rPr>
                        <a:t>YES</a:t>
                      </a:r>
                    </a:p>
                  </a:txBody>
                  <a:tcPr anchor="ctr"/>
                </a:tc>
                <a:tc>
                  <a:txBody>
                    <a:bodyPr/>
                    <a:lstStyle/>
                    <a:p>
                      <a:pPr algn="l"/>
                      <a:r>
                        <a:rPr lang="en-US" sz="2400">
                          <a:solidFill>
                            <a:srgbClr val="383F59"/>
                          </a:solidFill>
                          <a:latin typeface="IBM Plex Sans" panose="020B0503050203000203" pitchFamily="34" charset="0"/>
                        </a:rPr>
                        <a:t>NO</a:t>
                      </a:r>
                    </a:p>
                  </a:txBody>
                  <a:tcPr anchor="ctr"/>
                </a:tc>
                <a:extLst>
                  <a:ext uri="{0D108BD9-81ED-4DB2-BD59-A6C34878D82A}">
                    <a16:rowId xmlns:a16="http://schemas.microsoft.com/office/drawing/2014/main" val="4203782833"/>
                  </a:ext>
                </a:extLst>
              </a:tr>
              <a:tr h="548640">
                <a:tc>
                  <a:txBody>
                    <a:bodyPr/>
                    <a:lstStyle/>
                    <a:p>
                      <a:pPr algn="l"/>
                      <a:r>
                        <a:rPr lang="en-US" sz="2400">
                          <a:solidFill>
                            <a:srgbClr val="383F59"/>
                          </a:solidFill>
                          <a:latin typeface="IBM Plex Sans" panose="020B0503050203000203" pitchFamily="34" charset="0"/>
                        </a:rPr>
                        <a:t>5,000+</a:t>
                      </a:r>
                    </a:p>
                  </a:txBody>
                  <a:tcPr anchor="ctr"/>
                </a:tc>
                <a:tc>
                  <a:txBody>
                    <a:bodyPr/>
                    <a:lstStyle/>
                    <a:p>
                      <a:pPr algn="l"/>
                      <a:endParaRPr lang="en-US" sz="2400">
                        <a:latin typeface="IBM Plex Sans" panose="020B0503050203000203" pitchFamily="34" charset="0"/>
                      </a:endParaRPr>
                    </a:p>
                  </a:txBody>
                  <a:tcPr anchor="ctr"/>
                </a:tc>
                <a:tc>
                  <a:txBody>
                    <a:bodyPr/>
                    <a:lstStyle/>
                    <a:p>
                      <a:pPr algn="l"/>
                      <a:r>
                        <a:rPr lang="en-US" sz="2400" b="1">
                          <a:solidFill>
                            <a:srgbClr val="383F59"/>
                          </a:solidFill>
                          <a:latin typeface="IBM Plex Sans" panose="020B0503050203000203" pitchFamily="34" charset="0"/>
                        </a:rPr>
                        <a:t>YES</a:t>
                      </a:r>
                    </a:p>
                  </a:txBody>
                  <a:tcPr anchor="ctr"/>
                </a:tc>
                <a:tc>
                  <a:txBody>
                    <a:bodyPr/>
                    <a:lstStyle/>
                    <a:p>
                      <a:pPr algn="l"/>
                      <a:r>
                        <a:rPr lang="en-US" sz="2400" b="1">
                          <a:solidFill>
                            <a:srgbClr val="383F59"/>
                          </a:solidFill>
                          <a:latin typeface="IBM Plex Sans" panose="020B0503050203000203" pitchFamily="34" charset="0"/>
                        </a:rPr>
                        <a:t>YES</a:t>
                      </a:r>
                    </a:p>
                  </a:txBody>
                  <a:tcPr anchor="ctr"/>
                </a:tc>
                <a:extLst>
                  <a:ext uri="{0D108BD9-81ED-4DB2-BD59-A6C34878D82A}">
                    <a16:rowId xmlns:a16="http://schemas.microsoft.com/office/drawing/2014/main" val="304858668"/>
                  </a:ext>
                </a:extLst>
              </a:tr>
            </a:tbl>
          </a:graphicData>
        </a:graphic>
      </p:graphicFrame>
      <p:sp>
        <p:nvSpPr>
          <p:cNvPr id="12" name="TextBox 11">
            <a:extLst>
              <a:ext uri="{FF2B5EF4-FFF2-40B4-BE49-F238E27FC236}">
                <a16:creationId xmlns:a16="http://schemas.microsoft.com/office/drawing/2014/main" id="{0F24E78D-FADA-E9A8-98C0-146B7474649B}"/>
              </a:ext>
            </a:extLst>
          </p:cNvPr>
          <p:cNvSpPr txBox="1"/>
          <p:nvPr/>
        </p:nvSpPr>
        <p:spPr>
          <a:xfrm>
            <a:off x="580104" y="4517305"/>
            <a:ext cx="11031792" cy="1827423"/>
          </a:xfrm>
          <a:prstGeom prst="rect">
            <a:avLst/>
          </a:prstGeom>
          <a:noFill/>
        </p:spPr>
        <p:txBody>
          <a:bodyPr wrap="square" rtlCol="0">
            <a:spAutoFit/>
          </a:bodyPr>
          <a:lstStyle/>
          <a:p>
            <a:pPr algn="ctr">
              <a:lnSpc>
                <a:spcPct val="150000"/>
              </a:lnSpc>
            </a:pPr>
            <a:r>
              <a:rPr lang="en-US" sz="2600">
                <a:solidFill>
                  <a:srgbClr val="383F59"/>
                </a:solidFill>
                <a:latin typeface="IBM Plex Sans" panose="020B0503050203000203" pitchFamily="34" charset="0"/>
              </a:rPr>
              <a:t>These rules also apply to judicial candidates.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File within </a:t>
            </a:r>
            <a:r>
              <a:rPr kumimoji="0" lang="en-US" sz="2600" b="1"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2 weeks </a:t>
            </a:r>
            <a:r>
              <a:rPr kumimoji="0" lang="en-US" sz="26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of becoming a candidate.</a:t>
            </a:r>
          </a:p>
          <a:p>
            <a:pPr algn="ctr">
              <a:lnSpc>
                <a:spcPct val="150000"/>
              </a:lnSpc>
            </a:pPr>
            <a:endParaRPr lang="en-US" sz="2600">
              <a:solidFill>
                <a:srgbClr val="383F59"/>
              </a:solidFill>
              <a:latin typeface="IBM Plex Sans" panose="020B0503050203000203" pitchFamily="34" charset="0"/>
            </a:endParaRPr>
          </a:p>
        </p:txBody>
      </p:sp>
    </p:spTree>
    <p:extLst>
      <p:ext uri="{BB962C8B-B14F-4D97-AF65-F5344CB8AC3E}">
        <p14:creationId xmlns:p14="http://schemas.microsoft.com/office/powerpoint/2010/main" val="3070998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C935B1-FAD7-AB0C-26CA-81E9AA6103B8}"/>
              </a:ext>
            </a:extLst>
          </p:cNvPr>
          <p:cNvSpPr>
            <a:spLocks noGrp="1"/>
          </p:cNvSpPr>
          <p:nvPr>
            <p:ph idx="1"/>
          </p:nvPr>
        </p:nvSpPr>
        <p:spPr>
          <a:xfrm>
            <a:off x="407504" y="1733590"/>
            <a:ext cx="10946296" cy="4296198"/>
          </a:xfrm>
        </p:spPr>
        <p:txBody>
          <a:bodyPr/>
          <a:lstStyle/>
          <a:p>
            <a:pPr>
              <a:lnSpc>
                <a:spcPct val="100000"/>
              </a:lnSpc>
            </a:pPr>
            <a:r>
              <a:rPr lang="en-US"/>
              <a:t>Required for most</a:t>
            </a:r>
          </a:p>
          <a:p>
            <a:pPr>
              <a:lnSpc>
                <a:spcPct val="100000"/>
              </a:lnSpc>
            </a:pPr>
            <a:r>
              <a:rPr lang="en-US"/>
              <a:t>Even first-time candidates report previous 12 months</a:t>
            </a:r>
          </a:p>
          <a:p>
            <a:pPr>
              <a:lnSpc>
                <a:spcPct val="100000"/>
              </a:lnSpc>
            </a:pPr>
            <a:r>
              <a:rPr lang="en-US"/>
              <a:t>About </a:t>
            </a:r>
            <a:r>
              <a:rPr lang="en-US" b="1"/>
              <a:t>personal</a:t>
            </a:r>
            <a:r>
              <a:rPr lang="en-US"/>
              <a:t> finances, not campaign</a:t>
            </a:r>
          </a:p>
          <a:p>
            <a:pPr marL="914389" lvl="1" indent="-457200">
              <a:lnSpc>
                <a:spcPct val="100000"/>
              </a:lnSpc>
              <a:buFont typeface="+mj-lt"/>
              <a:buAutoNum type="arabicPeriod"/>
            </a:pPr>
            <a:r>
              <a:rPr lang="en-US" sz="2100"/>
              <a:t>Income range and sources</a:t>
            </a:r>
          </a:p>
          <a:p>
            <a:pPr marL="914389" lvl="1" indent="-457200">
              <a:lnSpc>
                <a:spcPct val="100000"/>
              </a:lnSpc>
              <a:buFont typeface="+mj-lt"/>
              <a:buAutoNum type="arabicPeriod"/>
            </a:pPr>
            <a:r>
              <a:rPr lang="en-US" sz="2100"/>
              <a:t>Assets </a:t>
            </a:r>
          </a:p>
          <a:p>
            <a:pPr marL="914389" lvl="1" indent="-457200">
              <a:lnSpc>
                <a:spcPct val="100000"/>
              </a:lnSpc>
              <a:buFont typeface="+mj-lt"/>
              <a:buAutoNum type="arabicPeriod"/>
            </a:pPr>
            <a:r>
              <a:rPr lang="en-US" sz="2100"/>
              <a:t>WA real estate</a:t>
            </a:r>
          </a:p>
          <a:p>
            <a:pPr marL="914389" lvl="1" indent="-457200">
              <a:lnSpc>
                <a:spcPct val="100000"/>
              </a:lnSpc>
              <a:buFont typeface="+mj-lt"/>
              <a:buAutoNum type="arabicPeriod"/>
            </a:pPr>
            <a:r>
              <a:rPr lang="en-US" sz="2100"/>
              <a:t>Debt (excluding credit card)</a:t>
            </a:r>
          </a:p>
          <a:p>
            <a:pPr marL="914389" lvl="1" indent="-457200">
              <a:lnSpc>
                <a:spcPct val="100000"/>
              </a:lnSpc>
              <a:buFont typeface="+mj-lt"/>
              <a:buAutoNum type="arabicPeriod"/>
            </a:pPr>
            <a:r>
              <a:rPr lang="en-US" sz="2100"/>
              <a:t>Businesses you own (10% or more) or serve in a position </a:t>
            </a:r>
          </a:p>
          <a:p>
            <a:pPr marL="914389" lvl="1" indent="-457200">
              <a:lnSpc>
                <a:spcPct val="100000"/>
              </a:lnSpc>
              <a:buFont typeface="+mj-lt"/>
              <a:buAutoNum type="arabicPeriod"/>
            </a:pPr>
            <a:r>
              <a:rPr lang="en-US" sz="2100"/>
              <a:t>Lobbying</a:t>
            </a:r>
          </a:p>
          <a:p>
            <a:pPr marL="914389" lvl="1" indent="-457200">
              <a:lnSpc>
                <a:spcPct val="100000"/>
              </a:lnSpc>
              <a:buFont typeface="+mj-lt"/>
              <a:buAutoNum type="arabicPeriod"/>
            </a:pPr>
            <a:r>
              <a:rPr lang="en-US" sz="2100"/>
              <a:t>Gifts and travel (if currently holding office)</a:t>
            </a:r>
          </a:p>
          <a:p>
            <a:endParaRPr lang="en-US"/>
          </a:p>
        </p:txBody>
      </p:sp>
      <p:sp>
        <p:nvSpPr>
          <p:cNvPr id="3" name="Title 2">
            <a:extLst>
              <a:ext uri="{FF2B5EF4-FFF2-40B4-BE49-F238E27FC236}">
                <a16:creationId xmlns:a16="http://schemas.microsoft.com/office/drawing/2014/main" id="{ACBFBF33-3CD2-DDBA-42A8-C51185742D43}"/>
              </a:ext>
            </a:extLst>
          </p:cNvPr>
          <p:cNvSpPr>
            <a:spLocks noGrp="1"/>
          </p:cNvSpPr>
          <p:nvPr>
            <p:ph type="ctrTitle"/>
          </p:nvPr>
        </p:nvSpPr>
        <p:spPr>
          <a:xfrm>
            <a:off x="407507" y="700396"/>
            <a:ext cx="11302712" cy="691146"/>
          </a:xfrm>
        </p:spPr>
        <p:txBody>
          <a:bodyPr/>
          <a:lstStyle/>
          <a:p>
            <a:r>
              <a:rPr lang="en-US" sz="4300" b="0"/>
              <a:t>The F-1 Personal Financial Affairs Statement</a:t>
            </a:r>
          </a:p>
        </p:txBody>
      </p:sp>
    </p:spTree>
    <p:extLst>
      <p:ext uri="{BB962C8B-B14F-4D97-AF65-F5344CB8AC3E}">
        <p14:creationId xmlns:p14="http://schemas.microsoft.com/office/powerpoint/2010/main" val="402144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17C6D8-42C5-DB0B-A01D-4AF1EF539D56}"/>
              </a:ext>
            </a:extLst>
          </p:cNvPr>
          <p:cNvSpPr>
            <a:spLocks noGrp="1"/>
          </p:cNvSpPr>
          <p:nvPr>
            <p:ph type="ctrTitle"/>
          </p:nvPr>
        </p:nvSpPr>
        <p:spPr/>
        <p:txBody>
          <a:bodyPr/>
          <a:lstStyle/>
          <a:p>
            <a:r>
              <a:rPr lang="en-US" b="0"/>
              <a:t>Committees must…</a:t>
            </a:r>
          </a:p>
        </p:txBody>
      </p:sp>
      <p:sp>
        <p:nvSpPr>
          <p:cNvPr id="6" name="Content Placeholder 1">
            <a:extLst>
              <a:ext uri="{FF2B5EF4-FFF2-40B4-BE49-F238E27FC236}">
                <a16:creationId xmlns:a16="http://schemas.microsoft.com/office/drawing/2014/main" id="{27BA8069-F7BC-624D-FA28-47D52E1D3A96}"/>
              </a:ext>
            </a:extLst>
          </p:cNvPr>
          <p:cNvSpPr>
            <a:spLocks noGrp="1"/>
          </p:cNvSpPr>
          <p:nvPr>
            <p:ph idx="1"/>
          </p:nvPr>
        </p:nvSpPr>
        <p:spPr>
          <a:xfrm>
            <a:off x="407507" y="1960410"/>
            <a:ext cx="10945812" cy="1343230"/>
          </a:xfrm>
        </p:spPr>
        <p:txBody>
          <a:bodyPr/>
          <a:lstStyle/>
          <a:p>
            <a:pPr marL="342900" indent="-342900">
              <a:lnSpc>
                <a:spcPct val="150000"/>
              </a:lnSpc>
              <a:buFont typeface="Wingdings" panose="05000000000000000000" pitchFamily="2" charset="2"/>
              <a:buChar char="ü"/>
            </a:pPr>
            <a:r>
              <a:rPr lang="en-US" sz="2800"/>
              <a:t>File Committee Registration (C-1pc)</a:t>
            </a:r>
          </a:p>
        </p:txBody>
      </p:sp>
      <p:sp>
        <p:nvSpPr>
          <p:cNvPr id="7" name="TextBox 6">
            <a:extLst>
              <a:ext uri="{FF2B5EF4-FFF2-40B4-BE49-F238E27FC236}">
                <a16:creationId xmlns:a16="http://schemas.microsoft.com/office/drawing/2014/main" id="{E6A6D457-C7A9-6CC1-A2AD-328CC86D9953}"/>
              </a:ext>
            </a:extLst>
          </p:cNvPr>
          <p:cNvSpPr txBox="1"/>
          <p:nvPr/>
        </p:nvSpPr>
        <p:spPr>
          <a:xfrm>
            <a:off x="580104" y="2927266"/>
            <a:ext cx="11031792" cy="668260"/>
          </a:xfrm>
          <a:prstGeom prst="rect">
            <a:avLst/>
          </a:prstGeom>
          <a:noFill/>
        </p:spPr>
        <p:txBody>
          <a:bodyPr wrap="square" rtlCol="0">
            <a:spAutoFit/>
          </a:bodyPr>
          <a:lstStyle/>
          <a:p>
            <a:pPr algn="ctr">
              <a:lnSpc>
                <a:spcPct val="150000"/>
              </a:lnSpc>
            </a:pPr>
            <a:r>
              <a:rPr lang="en-US" sz="2800">
                <a:solidFill>
                  <a:srgbClr val="383F59"/>
                </a:solidFill>
                <a:latin typeface="IBM Plex Sans" panose="020B0503050203000203" pitchFamily="34" charset="0"/>
              </a:rPr>
              <a:t>File C-1pc within </a:t>
            </a:r>
            <a:r>
              <a:rPr lang="en-US" sz="2800" b="1">
                <a:solidFill>
                  <a:srgbClr val="383F59"/>
                </a:solidFill>
                <a:latin typeface="IBM Plex Sans" panose="020B0503050203000203" pitchFamily="34" charset="0"/>
              </a:rPr>
              <a:t>14 days </a:t>
            </a:r>
            <a:r>
              <a:rPr lang="en-US" sz="2800">
                <a:solidFill>
                  <a:srgbClr val="383F59"/>
                </a:solidFill>
                <a:latin typeface="IBM Plex Sans" panose="020B0503050203000203" pitchFamily="34" charset="0"/>
              </a:rPr>
              <a:t>of becoming a committee.*</a:t>
            </a:r>
          </a:p>
        </p:txBody>
      </p:sp>
      <p:sp>
        <p:nvSpPr>
          <p:cNvPr id="9" name="TextBox 8">
            <a:extLst>
              <a:ext uri="{FF2B5EF4-FFF2-40B4-BE49-F238E27FC236}">
                <a16:creationId xmlns:a16="http://schemas.microsoft.com/office/drawing/2014/main" id="{09936E03-1FC1-0AE7-1EE7-57F096485647}"/>
              </a:ext>
            </a:extLst>
          </p:cNvPr>
          <p:cNvSpPr txBox="1"/>
          <p:nvPr/>
        </p:nvSpPr>
        <p:spPr>
          <a:xfrm>
            <a:off x="1052052" y="4220212"/>
            <a:ext cx="10087896" cy="1314591"/>
          </a:xfrm>
          <a:prstGeom prst="rect">
            <a:avLst/>
          </a:prstGeom>
          <a:noFill/>
        </p:spPr>
        <p:txBody>
          <a:bodyPr wrap="square" rtlCol="0">
            <a:spAutoFit/>
          </a:bodyPr>
          <a:lstStyle/>
          <a:p>
            <a:pPr algn="ctr">
              <a:lnSpc>
                <a:spcPct val="150000"/>
              </a:lnSpc>
            </a:pPr>
            <a:r>
              <a:rPr lang="en-US" sz="2800">
                <a:solidFill>
                  <a:srgbClr val="383F59"/>
                </a:solidFill>
                <a:latin typeface="IBM Plex Sans" panose="020B0503050203000203" pitchFamily="34" charset="0"/>
              </a:rPr>
              <a:t>*This is reduced to </a:t>
            </a:r>
            <a:r>
              <a:rPr lang="en-US" sz="2800" b="1">
                <a:solidFill>
                  <a:srgbClr val="383F59"/>
                </a:solidFill>
                <a:latin typeface="IBM Plex Sans" panose="020B0503050203000203" pitchFamily="34" charset="0"/>
              </a:rPr>
              <a:t>3 business days </a:t>
            </a:r>
            <a:r>
              <a:rPr lang="en-US" sz="2800">
                <a:solidFill>
                  <a:srgbClr val="383F59"/>
                </a:solidFill>
                <a:latin typeface="IBM Plex Sans" panose="020B0503050203000203" pitchFamily="34" charset="0"/>
              </a:rPr>
              <a:t>if the election will be held within 3 weeks.</a:t>
            </a:r>
          </a:p>
        </p:txBody>
      </p:sp>
    </p:spTree>
    <p:extLst>
      <p:ext uri="{BB962C8B-B14F-4D97-AF65-F5344CB8AC3E}">
        <p14:creationId xmlns:p14="http://schemas.microsoft.com/office/powerpoint/2010/main" val="3823986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845A92-D695-5E0F-ECC2-82F952A71542}"/>
              </a:ext>
            </a:extLst>
          </p:cNvPr>
          <p:cNvSpPr>
            <a:spLocks noGrp="1"/>
          </p:cNvSpPr>
          <p:nvPr>
            <p:ph sz="half" idx="1"/>
          </p:nvPr>
        </p:nvSpPr>
        <p:spPr>
          <a:xfrm>
            <a:off x="417443" y="2037524"/>
            <a:ext cx="5472080" cy="3662363"/>
          </a:xfrm>
        </p:spPr>
        <p:txBody>
          <a:bodyPr lIns="91440" tIns="45720" rIns="91440" bIns="45720" anchor="t"/>
          <a:lstStyle/>
          <a:p>
            <a:pPr marL="0" indent="0">
              <a:lnSpc>
                <a:spcPct val="112847"/>
              </a:lnSpc>
              <a:buNone/>
            </a:pPr>
            <a:r>
              <a:rPr lang="en-US" b="1"/>
              <a:t>MINI-REPORTING</a:t>
            </a:r>
            <a:r>
              <a:rPr lang="en-US"/>
              <a:t> if: </a:t>
            </a:r>
          </a:p>
          <a:p>
            <a:pPr marL="227965" indent="-227965">
              <a:lnSpc>
                <a:spcPct val="112847"/>
              </a:lnSpc>
            </a:pPr>
            <a:r>
              <a:rPr lang="en-US"/>
              <a:t>No more than $7,000 raised or spent</a:t>
            </a:r>
          </a:p>
          <a:p>
            <a:pPr marL="227965" indent="-227965">
              <a:lnSpc>
                <a:spcPct val="112847"/>
              </a:lnSpc>
            </a:pPr>
            <a:r>
              <a:rPr lang="en-US"/>
              <a:t>No more than $500 per contributor</a:t>
            </a:r>
          </a:p>
          <a:p>
            <a:pPr marL="227965" indent="-227965">
              <a:lnSpc>
                <a:spcPct val="112847"/>
              </a:lnSpc>
            </a:pPr>
            <a:r>
              <a:rPr lang="en-US"/>
              <a:t>No contribution or expenditure reports* (</a:t>
            </a:r>
            <a:r>
              <a:rPr lang="en-US" i="1"/>
              <a:t>do keep records!</a:t>
            </a:r>
            <a:r>
              <a:rPr lang="en-US"/>
              <a:t>)</a:t>
            </a:r>
          </a:p>
        </p:txBody>
      </p:sp>
      <p:sp>
        <p:nvSpPr>
          <p:cNvPr id="3" name="Content Placeholder 2">
            <a:extLst>
              <a:ext uri="{FF2B5EF4-FFF2-40B4-BE49-F238E27FC236}">
                <a16:creationId xmlns:a16="http://schemas.microsoft.com/office/drawing/2014/main" id="{DDE11F17-C5FB-3937-1513-49831F66964F}"/>
              </a:ext>
            </a:extLst>
          </p:cNvPr>
          <p:cNvSpPr>
            <a:spLocks noGrp="1"/>
          </p:cNvSpPr>
          <p:nvPr>
            <p:ph sz="half" idx="2"/>
          </p:nvPr>
        </p:nvSpPr>
        <p:spPr>
          <a:xfrm>
            <a:off x="6236211" y="2037525"/>
            <a:ext cx="5334000" cy="2780282"/>
          </a:xfrm>
        </p:spPr>
        <p:txBody>
          <a:bodyPr lIns="91440" tIns="45720" rIns="91440" bIns="45720" anchor="t"/>
          <a:lstStyle/>
          <a:p>
            <a:pPr marL="0" indent="0">
              <a:lnSpc>
                <a:spcPct val="112847"/>
              </a:lnSpc>
              <a:buNone/>
            </a:pPr>
            <a:r>
              <a:rPr lang="en-US" b="1"/>
              <a:t>FULL-REPORTING</a:t>
            </a:r>
            <a:r>
              <a:rPr lang="en-US"/>
              <a:t> if:</a:t>
            </a:r>
          </a:p>
          <a:p>
            <a:pPr marL="227965" indent="-227965">
              <a:lnSpc>
                <a:spcPct val="112847"/>
              </a:lnSpc>
            </a:pPr>
            <a:r>
              <a:rPr lang="en-US"/>
              <a:t>More than $7,000 raised or spent</a:t>
            </a:r>
          </a:p>
          <a:p>
            <a:pPr marL="227965" indent="-227965">
              <a:lnSpc>
                <a:spcPct val="112847"/>
              </a:lnSpc>
            </a:pPr>
            <a:r>
              <a:rPr lang="en-US"/>
              <a:t>More than $500 per contributor</a:t>
            </a:r>
          </a:p>
          <a:p>
            <a:pPr marL="227965" indent="-227965">
              <a:lnSpc>
                <a:spcPct val="112847"/>
              </a:lnSpc>
            </a:pPr>
            <a:r>
              <a:rPr lang="en-US"/>
              <a:t>Must report contributions and expenditures*</a:t>
            </a:r>
          </a:p>
          <a:p>
            <a:endParaRPr lang="en-US"/>
          </a:p>
        </p:txBody>
      </p:sp>
      <p:sp>
        <p:nvSpPr>
          <p:cNvPr id="4" name="Title 3">
            <a:extLst>
              <a:ext uri="{FF2B5EF4-FFF2-40B4-BE49-F238E27FC236}">
                <a16:creationId xmlns:a16="http://schemas.microsoft.com/office/drawing/2014/main" id="{9CEECAD6-C30D-4965-F90A-753AC5506EB6}"/>
              </a:ext>
            </a:extLst>
          </p:cNvPr>
          <p:cNvSpPr>
            <a:spLocks noGrp="1"/>
          </p:cNvSpPr>
          <p:nvPr>
            <p:ph type="ctrTitle"/>
          </p:nvPr>
        </p:nvSpPr>
        <p:spPr/>
        <p:txBody>
          <a:bodyPr/>
          <a:lstStyle/>
          <a:p>
            <a:r>
              <a:rPr lang="en-US" b="0"/>
              <a:t>Choose Your Reporting Option</a:t>
            </a:r>
          </a:p>
        </p:txBody>
      </p:sp>
      <p:sp>
        <p:nvSpPr>
          <p:cNvPr id="5" name="TextBox 4">
            <a:extLst>
              <a:ext uri="{FF2B5EF4-FFF2-40B4-BE49-F238E27FC236}">
                <a16:creationId xmlns:a16="http://schemas.microsoft.com/office/drawing/2014/main" id="{803E6ADD-7213-F7C1-6738-933BBCF2C47B}"/>
              </a:ext>
            </a:extLst>
          </p:cNvPr>
          <p:cNvSpPr txBox="1"/>
          <p:nvPr/>
        </p:nvSpPr>
        <p:spPr>
          <a:xfrm>
            <a:off x="845575" y="5114186"/>
            <a:ext cx="10087896" cy="585930"/>
          </a:xfrm>
          <a:prstGeom prst="rect">
            <a:avLst/>
          </a:prstGeom>
          <a:noFill/>
        </p:spPr>
        <p:txBody>
          <a:bodyPr wrap="square" rtlCol="0">
            <a:spAutoFit/>
          </a:bodyPr>
          <a:lstStyle/>
          <a:p>
            <a:pPr algn="ctr">
              <a:lnSpc>
                <a:spcPct val="150000"/>
              </a:lnSpc>
            </a:pPr>
            <a:r>
              <a:rPr lang="en-US" sz="2400">
                <a:latin typeface="IBM Plex Sans" panose="020B0503050203000203" pitchFamily="34" charset="0"/>
              </a:rPr>
              <a:t>*See </a:t>
            </a:r>
            <a:r>
              <a:rPr lang="en-US" sz="2400">
                <a:latin typeface="IBM Plex Sans" panose="020B0503050203000203" pitchFamily="34" charset="0"/>
                <a:hlinkClick r:id="rId3"/>
              </a:rPr>
              <a:t>website</a:t>
            </a:r>
            <a:r>
              <a:rPr lang="en-US" sz="2400">
                <a:latin typeface="IBM Plex Sans" panose="020B0503050203000203" pitchFamily="34" charset="0"/>
              </a:rPr>
              <a:t> for exceptions.</a:t>
            </a:r>
          </a:p>
        </p:txBody>
      </p:sp>
    </p:spTree>
    <p:extLst>
      <p:ext uri="{BB962C8B-B14F-4D97-AF65-F5344CB8AC3E}">
        <p14:creationId xmlns:p14="http://schemas.microsoft.com/office/powerpoint/2010/main" val="1558121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1AB603-3268-3814-C394-C0528086E395}"/>
              </a:ext>
            </a:extLst>
          </p:cNvPr>
          <p:cNvSpPr>
            <a:spLocks noGrp="1"/>
          </p:cNvSpPr>
          <p:nvPr>
            <p:ph idx="1"/>
          </p:nvPr>
        </p:nvSpPr>
        <p:spPr>
          <a:xfrm>
            <a:off x="753034" y="1937498"/>
            <a:ext cx="10697883" cy="4559555"/>
          </a:xfrm>
        </p:spPr>
        <p:txBody>
          <a:bodyPr/>
          <a:lstStyle/>
          <a:p>
            <a:pPr marL="0" indent="0" algn="ctr">
              <a:lnSpc>
                <a:spcPct val="150000"/>
              </a:lnSpc>
              <a:buNone/>
            </a:pPr>
            <a:r>
              <a:rPr lang="en-US" sz="2000" b="0" i="0">
                <a:solidFill>
                  <a:srgbClr val="000000"/>
                </a:solidFill>
                <a:effectLst/>
                <a:latin typeface="IBM Plex Sans" panose="020B0503050203000203" pitchFamily="34" charset="0"/>
              </a:rPr>
              <a:t> </a:t>
            </a:r>
            <a:r>
              <a:rPr lang="en-US" sz="3200" i="1">
                <a:solidFill>
                  <a:srgbClr val="000000"/>
                </a:solidFill>
              </a:rPr>
              <a:t>Good reporting begins with good </a:t>
            </a:r>
            <a:r>
              <a:rPr lang="en-US" sz="3200" b="1" i="1">
                <a:solidFill>
                  <a:srgbClr val="000000"/>
                </a:solidFill>
              </a:rPr>
              <a:t>record-keeping</a:t>
            </a:r>
            <a:r>
              <a:rPr lang="en-US" sz="3200" i="1">
                <a:solidFill>
                  <a:srgbClr val="000000"/>
                </a:solidFill>
              </a:rPr>
              <a:t>. R</a:t>
            </a:r>
            <a:r>
              <a:rPr lang="en-US" sz="3200" b="0" i="1">
                <a:solidFill>
                  <a:srgbClr val="000000"/>
                </a:solidFill>
                <a:effectLst/>
                <a:latin typeface="IBM Plex Sans" panose="020B0503050203000203" pitchFamily="34" charset="0"/>
              </a:rPr>
              <a:t>egardless of your reporting method, always keep accurate, detailed records</a:t>
            </a:r>
            <a:r>
              <a:rPr lang="en-US" sz="3200" i="1">
                <a:solidFill>
                  <a:srgbClr val="000000"/>
                </a:solidFill>
              </a:rPr>
              <a:t> for at least </a:t>
            </a:r>
            <a:r>
              <a:rPr lang="en-US" sz="3200" b="1" i="1">
                <a:solidFill>
                  <a:srgbClr val="000000"/>
                </a:solidFill>
              </a:rPr>
              <a:t>five years</a:t>
            </a:r>
            <a:r>
              <a:rPr lang="en-US" sz="3200" i="1">
                <a:solidFill>
                  <a:srgbClr val="000000"/>
                </a:solidFill>
              </a:rPr>
              <a:t>.</a:t>
            </a:r>
            <a:endParaRPr lang="en-US" sz="3200" b="0" i="1">
              <a:solidFill>
                <a:srgbClr val="000000"/>
              </a:solidFill>
              <a:effectLst/>
              <a:latin typeface="IBM Plex Sans" panose="020B0503050203000203" pitchFamily="34" charset="0"/>
            </a:endParaRPr>
          </a:p>
          <a:p>
            <a:pPr marL="0" indent="0" algn="ctr">
              <a:lnSpc>
                <a:spcPct val="150000"/>
              </a:lnSpc>
              <a:buNone/>
            </a:pPr>
            <a:r>
              <a:rPr lang="en-US" sz="3200" i="1">
                <a:solidFill>
                  <a:srgbClr val="000000"/>
                </a:solidFill>
              </a:rPr>
              <a:t>Be prepared for campaign </a:t>
            </a:r>
            <a:r>
              <a:rPr lang="en-US" sz="3200" b="1" i="1">
                <a:solidFill>
                  <a:srgbClr val="000000"/>
                </a:solidFill>
              </a:rPr>
              <a:t>records requests</a:t>
            </a:r>
            <a:r>
              <a:rPr lang="en-US" sz="3200" i="1">
                <a:solidFill>
                  <a:srgbClr val="000000"/>
                </a:solidFill>
              </a:rPr>
              <a:t>.</a:t>
            </a:r>
            <a:endParaRPr lang="en-US" sz="3200" i="1"/>
          </a:p>
        </p:txBody>
      </p:sp>
      <p:sp>
        <p:nvSpPr>
          <p:cNvPr id="3" name="Title 2">
            <a:extLst>
              <a:ext uri="{FF2B5EF4-FFF2-40B4-BE49-F238E27FC236}">
                <a16:creationId xmlns:a16="http://schemas.microsoft.com/office/drawing/2014/main" id="{45493E5C-64FD-715D-EB7A-EC477AB3E279}"/>
              </a:ext>
            </a:extLst>
          </p:cNvPr>
          <p:cNvSpPr>
            <a:spLocks noGrp="1"/>
          </p:cNvSpPr>
          <p:nvPr>
            <p:ph type="ctrTitle"/>
          </p:nvPr>
        </p:nvSpPr>
        <p:spPr>
          <a:xfrm>
            <a:off x="1203919" y="633155"/>
            <a:ext cx="3082945" cy="691146"/>
          </a:xfrm>
        </p:spPr>
        <p:txBody>
          <a:bodyPr/>
          <a:lstStyle/>
          <a:p>
            <a:r>
              <a:rPr lang="en-US" b="0"/>
              <a:t>Key Point</a:t>
            </a:r>
          </a:p>
        </p:txBody>
      </p:sp>
      <p:pic>
        <p:nvPicPr>
          <p:cNvPr id="10" name="Picture 9">
            <a:extLst>
              <a:ext uri="{FF2B5EF4-FFF2-40B4-BE49-F238E27FC236}">
                <a16:creationId xmlns:a16="http://schemas.microsoft.com/office/drawing/2014/main" id="{5B800DE4-A42B-7D52-28C1-638B35C735E8}"/>
              </a:ext>
            </a:extLst>
          </p:cNvPr>
          <p:cNvPicPr>
            <a:picLocks noChangeAspect="1"/>
          </p:cNvPicPr>
          <p:nvPr/>
        </p:nvPicPr>
        <p:blipFill>
          <a:blip r:embed="rId3"/>
          <a:stretch>
            <a:fillRect/>
          </a:stretch>
        </p:blipFill>
        <p:spPr>
          <a:xfrm>
            <a:off x="363714" y="403725"/>
            <a:ext cx="914479" cy="920576"/>
          </a:xfrm>
          <a:prstGeom prst="rect">
            <a:avLst/>
          </a:prstGeom>
        </p:spPr>
      </p:pic>
    </p:spTree>
    <p:extLst>
      <p:ext uri="{BB962C8B-B14F-4D97-AF65-F5344CB8AC3E}">
        <p14:creationId xmlns:p14="http://schemas.microsoft.com/office/powerpoint/2010/main" val="113892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with medium confidence">
            <a:extLst>
              <a:ext uri="{FF2B5EF4-FFF2-40B4-BE49-F238E27FC236}">
                <a16:creationId xmlns:a16="http://schemas.microsoft.com/office/drawing/2014/main" id="{D393D88B-CF90-4761-BB76-08C45922A99A}"/>
              </a:ext>
            </a:extLst>
          </p:cNvPr>
          <p:cNvPicPr>
            <a:picLocks noGrp="1" noChangeAspect="1"/>
          </p:cNvPicPr>
          <p:nvPr>
            <p:ph idx="1"/>
          </p:nvPr>
        </p:nvPicPr>
        <p:blipFill>
          <a:blip r:embed="rId3"/>
          <a:stretch>
            <a:fillRect/>
          </a:stretch>
        </p:blipFill>
        <p:spPr>
          <a:xfrm>
            <a:off x="4991036" y="1638061"/>
            <a:ext cx="6217432" cy="4180046"/>
          </a:xfrm>
        </p:spPr>
      </p:pic>
      <p:sp>
        <p:nvSpPr>
          <p:cNvPr id="3" name="Title 2">
            <a:extLst>
              <a:ext uri="{FF2B5EF4-FFF2-40B4-BE49-F238E27FC236}">
                <a16:creationId xmlns:a16="http://schemas.microsoft.com/office/drawing/2014/main" id="{EBA14FBC-F109-4004-BA8E-80AB02DE646F}"/>
              </a:ext>
            </a:extLst>
          </p:cNvPr>
          <p:cNvSpPr>
            <a:spLocks noGrp="1"/>
          </p:cNvSpPr>
          <p:nvPr>
            <p:ph type="ctrTitle"/>
          </p:nvPr>
        </p:nvSpPr>
        <p:spPr/>
        <p:txBody>
          <a:bodyPr/>
          <a:lstStyle/>
          <a:p>
            <a:r>
              <a:rPr lang="en-US" b="0"/>
              <a:t>Full Reporting: The C-3</a:t>
            </a:r>
          </a:p>
        </p:txBody>
      </p:sp>
      <p:sp>
        <p:nvSpPr>
          <p:cNvPr id="2" name="Content Placeholder 1">
            <a:extLst>
              <a:ext uri="{FF2B5EF4-FFF2-40B4-BE49-F238E27FC236}">
                <a16:creationId xmlns:a16="http://schemas.microsoft.com/office/drawing/2014/main" id="{0F9D6DAF-8ED4-E102-7145-76ADBCE4F9F2}"/>
              </a:ext>
            </a:extLst>
          </p:cNvPr>
          <p:cNvSpPr txBox="1">
            <a:spLocks/>
          </p:cNvSpPr>
          <p:nvPr/>
        </p:nvSpPr>
        <p:spPr>
          <a:xfrm>
            <a:off x="648930" y="2278368"/>
            <a:ext cx="3687098" cy="2899432"/>
          </a:xfrm>
          <a:prstGeom prst="rect">
            <a:avLst/>
          </a:prstGeom>
        </p:spPr>
        <p:txBody>
          <a:bodyPr/>
          <a:lstStyle>
            <a:lvl1pPr marL="457189" indent="-457189" algn="l" defTabSz="914377" rtl="0" eaLnBrk="1" latinLnBrk="0" hangingPunct="1">
              <a:lnSpc>
                <a:spcPct val="90000"/>
              </a:lnSpc>
              <a:spcBef>
                <a:spcPts val="1000"/>
              </a:spcBef>
              <a:buClr>
                <a:srgbClr val="E49600"/>
              </a:buClr>
              <a:buFont typeface="Arial" panose="020B0604020202020204" pitchFamily="34" charset="0"/>
              <a:buChar char="•"/>
              <a:defRPr sz="2400" b="0" i="0" kern="1200">
                <a:solidFill>
                  <a:srgbClr val="383F59"/>
                </a:solidFill>
                <a:latin typeface="IBM Plex Sans" panose="020B0503050203000203" pitchFamily="34" charset="0"/>
                <a:ea typeface="+mn-ea"/>
                <a:cs typeface="+mn-cs"/>
              </a:defRPr>
            </a:lvl1pPr>
            <a:lvl2pPr marL="800080" indent="-342891" algn="l" defTabSz="914377" rtl="0" eaLnBrk="1" latinLnBrk="0" hangingPunct="1">
              <a:lnSpc>
                <a:spcPct val="90000"/>
              </a:lnSpc>
              <a:spcBef>
                <a:spcPts val="500"/>
              </a:spcBef>
              <a:buClr>
                <a:srgbClr val="E49600"/>
              </a:buClr>
              <a:buFont typeface="Arial" panose="020B0604020202020204" pitchFamily="34" charset="0"/>
              <a:buChar char="•"/>
              <a:defRPr sz="2000" b="0" i="0" kern="1200">
                <a:solidFill>
                  <a:srgbClr val="383F59"/>
                </a:solidFill>
                <a:latin typeface="IBM Plex Sans" panose="020B0503050203000203" pitchFamily="34" charset="0"/>
                <a:ea typeface="+mn-ea"/>
                <a:cs typeface="+mn-cs"/>
              </a:defRPr>
            </a:lvl2pPr>
            <a:lvl3pPr marL="1257269" indent="-342891" algn="l" defTabSz="914377" rtl="0" eaLnBrk="1" latinLnBrk="0" hangingPunct="1">
              <a:lnSpc>
                <a:spcPct val="90000"/>
              </a:lnSpc>
              <a:spcBef>
                <a:spcPts val="500"/>
              </a:spcBef>
              <a:buClr>
                <a:srgbClr val="E49600"/>
              </a:buClr>
              <a:buFont typeface="Arial" panose="020B0604020202020204" pitchFamily="34" charset="0"/>
              <a:buChar char="•"/>
              <a:defRPr sz="1800" b="0" i="0" kern="1200">
                <a:solidFill>
                  <a:srgbClr val="383F59"/>
                </a:solidFill>
                <a:latin typeface="IBM Plex Sans" panose="020B0503050203000203" pitchFamily="34" charset="0"/>
                <a:ea typeface="+mn-ea"/>
                <a:cs typeface="+mn-cs"/>
              </a:defRPr>
            </a:lvl3pPr>
            <a:lvl4pPr marL="1657309" indent="-285744" algn="l" defTabSz="914377" rtl="0" eaLnBrk="1" latinLnBrk="0" hangingPunct="1">
              <a:lnSpc>
                <a:spcPct val="90000"/>
              </a:lnSpc>
              <a:spcBef>
                <a:spcPts val="500"/>
              </a:spcBef>
              <a:buClr>
                <a:srgbClr val="E49600"/>
              </a:buClr>
              <a:buFont typeface="Arial" panose="020B0604020202020204" pitchFamily="34" charset="0"/>
              <a:buChar char="•"/>
              <a:defRPr sz="1600" b="0" i="0" kern="1200">
                <a:solidFill>
                  <a:srgbClr val="383F59"/>
                </a:solidFill>
                <a:latin typeface="IBM Plex Sans" panose="020B0503050203000203" pitchFamily="34" charset="0"/>
                <a:ea typeface="+mn-ea"/>
                <a:cs typeface="+mn-cs"/>
              </a:defRPr>
            </a:lvl4pPr>
            <a:lvl5pPr marL="2114498" indent="-285744" algn="l" defTabSz="914377" rtl="0" eaLnBrk="1" latinLnBrk="0" hangingPunct="1">
              <a:lnSpc>
                <a:spcPct val="90000"/>
              </a:lnSpc>
              <a:spcBef>
                <a:spcPts val="500"/>
              </a:spcBef>
              <a:buClr>
                <a:srgbClr val="E49600"/>
              </a:buClr>
              <a:buFont typeface="Arial" panose="020B0604020202020204" pitchFamily="34" charset="0"/>
              <a:buChar char="•"/>
              <a:defRPr sz="1600" b="0" i="0" kern="1200">
                <a:solidFill>
                  <a:srgbClr val="383F59"/>
                </a:solidFill>
                <a:latin typeface="IBM Plex Sans" panose="020B050305020300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2000"/>
              <a:t> </a:t>
            </a:r>
            <a:r>
              <a:rPr lang="en-US" sz="3200" i="1"/>
              <a:t>The C-3 reports monetary contribution deposits.</a:t>
            </a:r>
          </a:p>
        </p:txBody>
      </p:sp>
    </p:spTree>
    <p:extLst>
      <p:ext uri="{BB962C8B-B14F-4D97-AF65-F5344CB8AC3E}">
        <p14:creationId xmlns:p14="http://schemas.microsoft.com/office/powerpoint/2010/main" val="1570488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A14FBC-F109-4004-BA8E-80AB02DE646F}"/>
              </a:ext>
            </a:extLst>
          </p:cNvPr>
          <p:cNvSpPr>
            <a:spLocks noGrp="1"/>
          </p:cNvSpPr>
          <p:nvPr>
            <p:ph type="ctrTitle"/>
          </p:nvPr>
        </p:nvSpPr>
        <p:spPr/>
        <p:txBody>
          <a:bodyPr/>
          <a:lstStyle/>
          <a:p>
            <a:r>
              <a:rPr lang="en-US" b="0"/>
              <a:t>Full Reporting: The C-4</a:t>
            </a:r>
          </a:p>
        </p:txBody>
      </p:sp>
      <p:sp>
        <p:nvSpPr>
          <p:cNvPr id="2" name="Content Placeholder 1">
            <a:extLst>
              <a:ext uri="{FF2B5EF4-FFF2-40B4-BE49-F238E27FC236}">
                <a16:creationId xmlns:a16="http://schemas.microsoft.com/office/drawing/2014/main" id="{0F9D6DAF-8ED4-E102-7145-76ADBCE4F9F2}"/>
              </a:ext>
            </a:extLst>
          </p:cNvPr>
          <p:cNvSpPr txBox="1">
            <a:spLocks/>
          </p:cNvSpPr>
          <p:nvPr/>
        </p:nvSpPr>
        <p:spPr>
          <a:xfrm>
            <a:off x="794382" y="2370649"/>
            <a:ext cx="4503176" cy="2899432"/>
          </a:xfrm>
          <a:prstGeom prst="rect">
            <a:avLst/>
          </a:prstGeom>
        </p:spPr>
        <p:txBody>
          <a:bodyPr/>
          <a:lstStyle>
            <a:lvl1pPr marL="457189" indent="-457189" algn="l" defTabSz="914377" rtl="0" eaLnBrk="1" latinLnBrk="0" hangingPunct="1">
              <a:lnSpc>
                <a:spcPct val="90000"/>
              </a:lnSpc>
              <a:spcBef>
                <a:spcPts val="1000"/>
              </a:spcBef>
              <a:buClr>
                <a:srgbClr val="E49600"/>
              </a:buClr>
              <a:buFont typeface="Arial" panose="020B0604020202020204" pitchFamily="34" charset="0"/>
              <a:buChar char="•"/>
              <a:defRPr sz="2400" b="0" i="0" kern="1200">
                <a:solidFill>
                  <a:srgbClr val="383F59"/>
                </a:solidFill>
                <a:latin typeface="IBM Plex Sans" panose="020B0503050203000203" pitchFamily="34" charset="0"/>
                <a:ea typeface="+mn-ea"/>
                <a:cs typeface="+mn-cs"/>
              </a:defRPr>
            </a:lvl1pPr>
            <a:lvl2pPr marL="800080" indent="-342891" algn="l" defTabSz="914377" rtl="0" eaLnBrk="1" latinLnBrk="0" hangingPunct="1">
              <a:lnSpc>
                <a:spcPct val="90000"/>
              </a:lnSpc>
              <a:spcBef>
                <a:spcPts val="500"/>
              </a:spcBef>
              <a:buClr>
                <a:srgbClr val="E49600"/>
              </a:buClr>
              <a:buFont typeface="Arial" panose="020B0604020202020204" pitchFamily="34" charset="0"/>
              <a:buChar char="•"/>
              <a:defRPr sz="2000" b="0" i="0" kern="1200">
                <a:solidFill>
                  <a:srgbClr val="383F59"/>
                </a:solidFill>
                <a:latin typeface="IBM Plex Sans" panose="020B0503050203000203" pitchFamily="34" charset="0"/>
                <a:ea typeface="+mn-ea"/>
                <a:cs typeface="+mn-cs"/>
              </a:defRPr>
            </a:lvl2pPr>
            <a:lvl3pPr marL="1257269" indent="-342891" algn="l" defTabSz="914377" rtl="0" eaLnBrk="1" latinLnBrk="0" hangingPunct="1">
              <a:lnSpc>
                <a:spcPct val="90000"/>
              </a:lnSpc>
              <a:spcBef>
                <a:spcPts val="500"/>
              </a:spcBef>
              <a:buClr>
                <a:srgbClr val="E49600"/>
              </a:buClr>
              <a:buFont typeface="Arial" panose="020B0604020202020204" pitchFamily="34" charset="0"/>
              <a:buChar char="•"/>
              <a:defRPr sz="1800" b="0" i="0" kern="1200">
                <a:solidFill>
                  <a:srgbClr val="383F59"/>
                </a:solidFill>
                <a:latin typeface="IBM Plex Sans" panose="020B0503050203000203" pitchFamily="34" charset="0"/>
                <a:ea typeface="+mn-ea"/>
                <a:cs typeface="+mn-cs"/>
              </a:defRPr>
            </a:lvl3pPr>
            <a:lvl4pPr marL="1657309" indent="-285744" algn="l" defTabSz="914377" rtl="0" eaLnBrk="1" latinLnBrk="0" hangingPunct="1">
              <a:lnSpc>
                <a:spcPct val="90000"/>
              </a:lnSpc>
              <a:spcBef>
                <a:spcPts val="500"/>
              </a:spcBef>
              <a:buClr>
                <a:srgbClr val="E49600"/>
              </a:buClr>
              <a:buFont typeface="Arial" panose="020B0604020202020204" pitchFamily="34" charset="0"/>
              <a:buChar char="•"/>
              <a:defRPr sz="1600" b="0" i="0" kern="1200">
                <a:solidFill>
                  <a:srgbClr val="383F59"/>
                </a:solidFill>
                <a:latin typeface="IBM Plex Sans" panose="020B0503050203000203" pitchFamily="34" charset="0"/>
                <a:ea typeface="+mn-ea"/>
                <a:cs typeface="+mn-cs"/>
              </a:defRPr>
            </a:lvl4pPr>
            <a:lvl5pPr marL="2114498" indent="-285744" algn="l" defTabSz="914377" rtl="0" eaLnBrk="1" latinLnBrk="0" hangingPunct="1">
              <a:lnSpc>
                <a:spcPct val="90000"/>
              </a:lnSpc>
              <a:spcBef>
                <a:spcPts val="500"/>
              </a:spcBef>
              <a:buClr>
                <a:srgbClr val="E49600"/>
              </a:buClr>
              <a:buFont typeface="Arial" panose="020B0604020202020204" pitchFamily="34" charset="0"/>
              <a:buChar char="•"/>
              <a:defRPr sz="1600" b="0" i="0" kern="1200">
                <a:solidFill>
                  <a:srgbClr val="383F59"/>
                </a:solidFill>
                <a:latin typeface="IBM Plex Sans" panose="020B050305020300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2000"/>
              <a:t> </a:t>
            </a:r>
            <a:r>
              <a:rPr lang="en-US" sz="3200" i="1"/>
              <a:t>The C-4 reports money in and out, including “in-kind” contributions.</a:t>
            </a:r>
          </a:p>
        </p:txBody>
      </p:sp>
      <p:pic>
        <p:nvPicPr>
          <p:cNvPr id="7" name="Picture 6">
            <a:extLst>
              <a:ext uri="{FF2B5EF4-FFF2-40B4-BE49-F238E27FC236}">
                <a16:creationId xmlns:a16="http://schemas.microsoft.com/office/drawing/2014/main" id="{585A21CE-54AF-802C-F228-E70F090E9B47}"/>
              </a:ext>
            </a:extLst>
          </p:cNvPr>
          <p:cNvPicPr>
            <a:picLocks noChangeAspect="1"/>
          </p:cNvPicPr>
          <p:nvPr/>
        </p:nvPicPr>
        <p:blipFill rotWithShape="1">
          <a:blip r:embed="rId3"/>
          <a:srcRect b="13525"/>
          <a:stretch/>
        </p:blipFill>
        <p:spPr>
          <a:xfrm>
            <a:off x="6096000" y="1583443"/>
            <a:ext cx="4928507" cy="4473844"/>
          </a:xfrm>
          <a:prstGeom prst="rect">
            <a:avLst/>
          </a:prstGeom>
        </p:spPr>
      </p:pic>
    </p:spTree>
    <p:extLst>
      <p:ext uri="{BB962C8B-B14F-4D97-AF65-F5344CB8AC3E}">
        <p14:creationId xmlns:p14="http://schemas.microsoft.com/office/powerpoint/2010/main" val="3032158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D6D5-E6A9-4C13-B438-63FF26E6D93E}"/>
              </a:ext>
            </a:extLst>
          </p:cNvPr>
          <p:cNvSpPr>
            <a:spLocks noGrp="1"/>
          </p:cNvSpPr>
          <p:nvPr>
            <p:ph type="ctrTitle"/>
          </p:nvPr>
        </p:nvSpPr>
        <p:spPr>
          <a:xfrm>
            <a:off x="407504" y="2067345"/>
            <a:ext cx="10981396" cy="1253780"/>
          </a:xfrm>
        </p:spPr>
        <p:txBody>
          <a:bodyPr/>
          <a:lstStyle/>
          <a:p>
            <a:r>
              <a:rPr lang="en-US"/>
              <a:t>Disclosure 101:</a:t>
            </a:r>
          </a:p>
        </p:txBody>
      </p:sp>
      <p:sp>
        <p:nvSpPr>
          <p:cNvPr id="3" name="Subtitle 2">
            <a:extLst>
              <a:ext uri="{FF2B5EF4-FFF2-40B4-BE49-F238E27FC236}">
                <a16:creationId xmlns:a16="http://schemas.microsoft.com/office/drawing/2014/main" id="{0F4680E8-72A4-4D44-9226-764254DDA66B}"/>
              </a:ext>
            </a:extLst>
          </p:cNvPr>
          <p:cNvSpPr>
            <a:spLocks noGrp="1"/>
          </p:cNvSpPr>
          <p:nvPr>
            <p:ph type="subTitle" idx="1"/>
          </p:nvPr>
        </p:nvSpPr>
        <p:spPr>
          <a:xfrm>
            <a:off x="407504" y="4379877"/>
            <a:ext cx="10260496" cy="2333747"/>
          </a:xfrm>
        </p:spPr>
        <p:txBody>
          <a:bodyPr lIns="91440" tIns="45720" rIns="91440" bIns="45720" anchor="t"/>
          <a:lstStyle/>
          <a:p>
            <a:r>
              <a:rPr lang="en-US" b="1">
                <a:latin typeface="IBM Plex Sans"/>
              </a:rPr>
              <a:t>Presented by:</a:t>
            </a:r>
          </a:p>
          <a:p>
            <a:r>
              <a:rPr lang="en-US">
                <a:latin typeface="IBM Plex Sans"/>
              </a:rPr>
              <a:t>Ashley Carlson</a:t>
            </a:r>
          </a:p>
          <a:p>
            <a:r>
              <a:rPr lang="en-US">
                <a:latin typeface="IBM Plex Sans"/>
              </a:rPr>
              <a:t>Ladelle Fuquay</a:t>
            </a:r>
          </a:p>
          <a:p>
            <a:r>
              <a:rPr lang="en-US">
                <a:latin typeface="IBM Plex Sans"/>
              </a:rPr>
              <a:t>Scott Haley</a:t>
            </a:r>
          </a:p>
          <a:p>
            <a:r>
              <a:rPr lang="en-US">
                <a:latin typeface="IBM Plex Sans"/>
              </a:rPr>
              <a:t>Diana Izaguirre</a:t>
            </a:r>
          </a:p>
        </p:txBody>
      </p:sp>
      <p:sp>
        <p:nvSpPr>
          <p:cNvPr id="4" name="Title 1">
            <a:extLst>
              <a:ext uri="{FF2B5EF4-FFF2-40B4-BE49-F238E27FC236}">
                <a16:creationId xmlns:a16="http://schemas.microsoft.com/office/drawing/2014/main" id="{4E3E903E-7B31-2AA3-02C1-BADF5504CA1B}"/>
              </a:ext>
            </a:extLst>
          </p:cNvPr>
          <p:cNvSpPr txBox="1">
            <a:spLocks/>
          </p:cNvSpPr>
          <p:nvPr/>
        </p:nvSpPr>
        <p:spPr>
          <a:xfrm>
            <a:off x="407504" y="3311506"/>
            <a:ext cx="10981396" cy="1253780"/>
          </a:xfrm>
          <a:prstGeom prst="rect">
            <a:avLst/>
          </a:prstGeom>
        </p:spPr>
        <p:txBody>
          <a:bodyPr anchor="t"/>
          <a:lstStyle>
            <a:lvl1pPr algn="l" defTabSz="914377" rtl="0" eaLnBrk="1" latinLnBrk="0" hangingPunct="1">
              <a:lnSpc>
                <a:spcPct val="90000"/>
              </a:lnSpc>
              <a:spcBef>
                <a:spcPct val="0"/>
              </a:spcBef>
              <a:buNone/>
              <a:defRPr sz="6000" b="1" i="0" kern="1200">
                <a:solidFill>
                  <a:srgbClr val="383F59"/>
                </a:solidFill>
                <a:latin typeface="IBM Plex Sans" panose="020B0503050203000203" pitchFamily="34" charset="0"/>
                <a:ea typeface="+mj-ea"/>
                <a:cs typeface="+mj-cs"/>
              </a:defRPr>
            </a:lvl1pPr>
          </a:lstStyle>
          <a:p>
            <a:r>
              <a:rPr lang="en-US" sz="4500" b="0"/>
              <a:t>Candidates and Committees</a:t>
            </a:r>
          </a:p>
        </p:txBody>
      </p:sp>
    </p:spTree>
    <p:extLst>
      <p:ext uri="{BB962C8B-B14F-4D97-AF65-F5344CB8AC3E}">
        <p14:creationId xmlns:p14="http://schemas.microsoft.com/office/powerpoint/2010/main" val="2609708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50EA3-1DB3-7A4B-9D08-CBC89265CB27}"/>
              </a:ext>
            </a:extLst>
          </p:cNvPr>
          <p:cNvSpPr>
            <a:spLocks noGrp="1"/>
          </p:cNvSpPr>
          <p:nvPr>
            <p:ph type="ctrTitle"/>
          </p:nvPr>
        </p:nvSpPr>
        <p:spPr>
          <a:xfrm>
            <a:off x="448604" y="2026851"/>
            <a:ext cx="10981396" cy="1253780"/>
          </a:xfrm>
        </p:spPr>
        <p:txBody>
          <a:bodyPr/>
          <a:lstStyle/>
          <a:p>
            <a:r>
              <a:rPr lang="en-US"/>
              <a:t>Contributions</a:t>
            </a:r>
          </a:p>
        </p:txBody>
      </p:sp>
      <p:sp>
        <p:nvSpPr>
          <p:cNvPr id="3" name="Title 1">
            <a:extLst>
              <a:ext uri="{FF2B5EF4-FFF2-40B4-BE49-F238E27FC236}">
                <a16:creationId xmlns:a16="http://schemas.microsoft.com/office/drawing/2014/main" id="{CE2C6CF6-23F1-A881-1D9C-6719E2226663}"/>
              </a:ext>
            </a:extLst>
          </p:cNvPr>
          <p:cNvSpPr txBox="1">
            <a:spLocks/>
          </p:cNvSpPr>
          <p:nvPr/>
        </p:nvSpPr>
        <p:spPr>
          <a:xfrm>
            <a:off x="448604" y="3408450"/>
            <a:ext cx="10981396" cy="1253780"/>
          </a:xfrm>
          <a:prstGeom prst="rect">
            <a:avLst/>
          </a:prstGeom>
        </p:spPr>
        <p:txBody>
          <a:bodyPr anchor="t"/>
          <a:lstStyle>
            <a:lvl1pPr algn="l" defTabSz="914377" rtl="0" eaLnBrk="1" latinLnBrk="0" hangingPunct="1">
              <a:lnSpc>
                <a:spcPct val="90000"/>
              </a:lnSpc>
              <a:spcBef>
                <a:spcPct val="0"/>
              </a:spcBef>
              <a:buNone/>
              <a:defRPr sz="6000" b="1" i="0" kern="1200">
                <a:solidFill>
                  <a:srgbClr val="383F59"/>
                </a:solidFill>
                <a:latin typeface="IBM Plex Sans" panose="020B0503050203000203" pitchFamily="34" charset="0"/>
                <a:ea typeface="+mj-ea"/>
                <a:cs typeface="+mj-cs"/>
              </a:defRPr>
            </a:lvl1pPr>
          </a:lstStyle>
          <a:p>
            <a:endParaRPr lang="en-US" sz="3600" b="0"/>
          </a:p>
        </p:txBody>
      </p:sp>
    </p:spTree>
    <p:extLst>
      <p:ext uri="{BB962C8B-B14F-4D97-AF65-F5344CB8AC3E}">
        <p14:creationId xmlns:p14="http://schemas.microsoft.com/office/powerpoint/2010/main" val="907981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1AB603-3268-3814-C394-C0528086E395}"/>
              </a:ext>
            </a:extLst>
          </p:cNvPr>
          <p:cNvSpPr>
            <a:spLocks noGrp="1"/>
          </p:cNvSpPr>
          <p:nvPr>
            <p:ph idx="1"/>
          </p:nvPr>
        </p:nvSpPr>
        <p:spPr>
          <a:xfrm>
            <a:off x="407506" y="1711412"/>
            <a:ext cx="11115899" cy="4136279"/>
          </a:xfrm>
        </p:spPr>
        <p:txBody>
          <a:bodyPr/>
          <a:lstStyle/>
          <a:p>
            <a:pPr>
              <a:lnSpc>
                <a:spcPct val="150000"/>
              </a:lnSpc>
            </a:pPr>
            <a:r>
              <a:rPr lang="en-US" sz="2800" b="1"/>
              <a:t>Separate</a:t>
            </a:r>
            <a:r>
              <a:rPr lang="en-US" sz="2800"/>
              <a:t> bank account needed to accept contributions</a:t>
            </a:r>
          </a:p>
          <a:p>
            <a:pPr>
              <a:lnSpc>
                <a:spcPct val="150000"/>
              </a:lnSpc>
            </a:pPr>
            <a:r>
              <a:rPr lang="en-US" sz="2800"/>
              <a:t>Candidates </a:t>
            </a:r>
            <a:r>
              <a:rPr lang="en-US" sz="2800" b="1"/>
              <a:t>can</a:t>
            </a:r>
            <a:r>
              <a:rPr lang="en-US" sz="2800"/>
              <a:t> be their own treasurer</a:t>
            </a:r>
          </a:p>
          <a:p>
            <a:pPr>
              <a:lnSpc>
                <a:spcPct val="150000"/>
              </a:lnSpc>
            </a:pPr>
            <a:r>
              <a:rPr lang="en-US" sz="2800"/>
              <a:t>Anonymous contributions cannot exceed:</a:t>
            </a:r>
          </a:p>
          <a:p>
            <a:pPr lvl="1">
              <a:lnSpc>
                <a:spcPct val="150000"/>
              </a:lnSpc>
            </a:pPr>
            <a:r>
              <a:rPr lang="en-US" sz="2400"/>
              <a:t>$500 per calendar year, or</a:t>
            </a:r>
          </a:p>
          <a:p>
            <a:pPr lvl="1">
              <a:lnSpc>
                <a:spcPct val="150000"/>
              </a:lnSpc>
            </a:pPr>
            <a:r>
              <a:rPr lang="en-US" sz="2400"/>
              <a:t>1% of total per calendar year</a:t>
            </a:r>
          </a:p>
          <a:p>
            <a:pPr lvl="1">
              <a:lnSpc>
                <a:spcPct val="150000"/>
              </a:lnSpc>
            </a:pPr>
            <a:r>
              <a:rPr lang="en-US" sz="2400"/>
              <a:t>Whichever is greater</a:t>
            </a:r>
          </a:p>
          <a:p>
            <a:endParaRPr lang="en-US" sz="2800"/>
          </a:p>
          <a:p>
            <a:endParaRPr lang="en-US" sz="2800"/>
          </a:p>
        </p:txBody>
      </p:sp>
      <p:sp>
        <p:nvSpPr>
          <p:cNvPr id="3" name="Title 2">
            <a:extLst>
              <a:ext uri="{FF2B5EF4-FFF2-40B4-BE49-F238E27FC236}">
                <a16:creationId xmlns:a16="http://schemas.microsoft.com/office/drawing/2014/main" id="{A617C6D8-42C5-DB0B-A01D-4AF1EF539D56}"/>
              </a:ext>
            </a:extLst>
          </p:cNvPr>
          <p:cNvSpPr>
            <a:spLocks noGrp="1"/>
          </p:cNvSpPr>
          <p:nvPr>
            <p:ph type="ctrTitle"/>
          </p:nvPr>
        </p:nvSpPr>
        <p:spPr/>
        <p:txBody>
          <a:bodyPr/>
          <a:lstStyle/>
          <a:p>
            <a:r>
              <a:rPr lang="en-US" b="0"/>
              <a:t>Accepting Contributions</a:t>
            </a:r>
          </a:p>
        </p:txBody>
      </p:sp>
    </p:spTree>
    <p:extLst>
      <p:ext uri="{BB962C8B-B14F-4D97-AF65-F5344CB8AC3E}">
        <p14:creationId xmlns:p14="http://schemas.microsoft.com/office/powerpoint/2010/main" val="3258482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3F4A826C-C6F2-DF89-54B3-8EA4C1830A5D}"/>
              </a:ext>
            </a:extLst>
          </p:cNvPr>
          <p:cNvSpPr>
            <a:spLocks noGrp="1"/>
          </p:cNvSpPr>
          <p:nvPr>
            <p:ph idx="1"/>
          </p:nvPr>
        </p:nvSpPr>
        <p:spPr>
          <a:xfrm>
            <a:off x="471638" y="1846109"/>
            <a:ext cx="6506677" cy="4776072"/>
          </a:xfrm>
        </p:spPr>
        <p:txBody>
          <a:bodyPr/>
          <a:lstStyle/>
          <a:p>
            <a:pPr marL="0" indent="0" algn="ctr">
              <a:lnSpc>
                <a:spcPct val="150000"/>
              </a:lnSpc>
              <a:buNone/>
            </a:pPr>
            <a:r>
              <a:rPr lang="en-US" sz="2000" b="0" i="0">
                <a:solidFill>
                  <a:srgbClr val="000000"/>
                </a:solidFill>
                <a:effectLst/>
                <a:latin typeface="IBM Plex Sans" panose="020B0503050203000203" pitchFamily="34" charset="0"/>
              </a:rPr>
              <a:t> </a:t>
            </a:r>
            <a:r>
              <a:rPr lang="en-US" sz="3200" b="0" i="1">
                <a:effectLst/>
                <a:latin typeface="IBM Plex Sans" panose="020B0503050203000203" pitchFamily="34" charset="0"/>
              </a:rPr>
              <a:t>You must have a way of collecting the </a:t>
            </a:r>
            <a:r>
              <a:rPr lang="en-US" sz="3200" b="1" i="1"/>
              <a:t>information </a:t>
            </a:r>
            <a:r>
              <a:rPr lang="en-US" sz="3200" i="1"/>
              <a:t>you are required to </a:t>
            </a:r>
            <a:r>
              <a:rPr lang="en-US" sz="3200" b="1" i="1"/>
              <a:t>report</a:t>
            </a:r>
            <a:r>
              <a:rPr lang="en-US" sz="3200" i="1"/>
              <a:t> about your contributors.</a:t>
            </a:r>
          </a:p>
          <a:p>
            <a:pPr marL="0" indent="0" algn="ctr">
              <a:lnSpc>
                <a:spcPct val="150000"/>
              </a:lnSpc>
              <a:buNone/>
            </a:pPr>
            <a:r>
              <a:rPr lang="en-US" sz="3200" i="1"/>
              <a:t>Don’t solicit anonymous donations.</a:t>
            </a:r>
          </a:p>
        </p:txBody>
      </p:sp>
      <p:pic>
        <p:nvPicPr>
          <p:cNvPr id="7" name="Picture 6" descr="Jars of coins">
            <a:extLst>
              <a:ext uri="{FF2B5EF4-FFF2-40B4-BE49-F238E27FC236}">
                <a16:creationId xmlns:a16="http://schemas.microsoft.com/office/drawing/2014/main" id="{96A6B489-B5FF-A208-FEF9-9586A0617DC2}"/>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Layer>
                </a14:imgProps>
              </a:ext>
            </a:extLst>
          </a:blip>
          <a:srcRect l="71314" t="48692" r="4408" b="1"/>
          <a:stretch/>
        </p:blipFill>
        <p:spPr>
          <a:xfrm>
            <a:off x="8469306" y="2149417"/>
            <a:ext cx="2271252" cy="3200029"/>
          </a:xfrm>
          <a:prstGeom prst="rect">
            <a:avLst/>
          </a:prstGeom>
          <a:ln>
            <a:noFill/>
          </a:ln>
          <a:effectLst>
            <a:softEdge rad="112500"/>
          </a:effectLst>
        </p:spPr>
      </p:pic>
      <p:pic>
        <p:nvPicPr>
          <p:cNvPr id="10" name="Picture 9">
            <a:extLst>
              <a:ext uri="{FF2B5EF4-FFF2-40B4-BE49-F238E27FC236}">
                <a16:creationId xmlns:a16="http://schemas.microsoft.com/office/drawing/2014/main" id="{E61D3508-0B3D-BC46-0623-231888EAD29C}"/>
              </a:ext>
            </a:extLst>
          </p:cNvPr>
          <p:cNvPicPr>
            <a:picLocks noChangeAspect="1"/>
          </p:cNvPicPr>
          <p:nvPr/>
        </p:nvPicPr>
        <p:blipFill>
          <a:blip r:embed="rId5"/>
          <a:stretch>
            <a:fillRect/>
          </a:stretch>
        </p:blipFill>
        <p:spPr>
          <a:xfrm>
            <a:off x="7269701" y="1295642"/>
            <a:ext cx="4670462" cy="4662017"/>
          </a:xfrm>
          <a:prstGeom prst="rect">
            <a:avLst/>
          </a:prstGeom>
        </p:spPr>
      </p:pic>
      <p:sp>
        <p:nvSpPr>
          <p:cNvPr id="6" name="Title 2">
            <a:extLst>
              <a:ext uri="{FF2B5EF4-FFF2-40B4-BE49-F238E27FC236}">
                <a16:creationId xmlns:a16="http://schemas.microsoft.com/office/drawing/2014/main" id="{6B1546F9-A336-B2CD-8F6E-1323CCB01CC4}"/>
              </a:ext>
            </a:extLst>
          </p:cNvPr>
          <p:cNvSpPr>
            <a:spLocks noGrp="1"/>
          </p:cNvSpPr>
          <p:nvPr>
            <p:ph type="ctrTitle"/>
          </p:nvPr>
        </p:nvSpPr>
        <p:spPr>
          <a:xfrm>
            <a:off x="1194087" y="676317"/>
            <a:ext cx="3082945" cy="691146"/>
          </a:xfrm>
        </p:spPr>
        <p:txBody>
          <a:bodyPr/>
          <a:lstStyle/>
          <a:p>
            <a:r>
              <a:rPr lang="en-US" b="0"/>
              <a:t>Key Point</a:t>
            </a:r>
          </a:p>
        </p:txBody>
      </p:sp>
      <p:pic>
        <p:nvPicPr>
          <p:cNvPr id="8" name="Picture 7">
            <a:extLst>
              <a:ext uri="{FF2B5EF4-FFF2-40B4-BE49-F238E27FC236}">
                <a16:creationId xmlns:a16="http://schemas.microsoft.com/office/drawing/2014/main" id="{C990D323-4C24-C25F-6221-C88A64008DB1}"/>
              </a:ext>
            </a:extLst>
          </p:cNvPr>
          <p:cNvPicPr>
            <a:picLocks noChangeAspect="1"/>
          </p:cNvPicPr>
          <p:nvPr/>
        </p:nvPicPr>
        <p:blipFill>
          <a:blip r:embed="rId6"/>
          <a:stretch>
            <a:fillRect/>
          </a:stretch>
        </p:blipFill>
        <p:spPr>
          <a:xfrm>
            <a:off x="353882" y="446887"/>
            <a:ext cx="914479" cy="920576"/>
          </a:xfrm>
          <a:prstGeom prst="rect">
            <a:avLst/>
          </a:prstGeom>
        </p:spPr>
      </p:pic>
    </p:spTree>
    <p:extLst>
      <p:ext uri="{BB962C8B-B14F-4D97-AF65-F5344CB8AC3E}">
        <p14:creationId xmlns:p14="http://schemas.microsoft.com/office/powerpoint/2010/main" val="2404633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3A9BF4F-2F7F-09C4-5266-AD452F75DDC9}"/>
              </a:ext>
            </a:extLst>
          </p:cNvPr>
          <p:cNvGraphicFramePr>
            <a:graphicFrameLocks noGrp="1"/>
          </p:cNvGraphicFramePr>
          <p:nvPr>
            <p:ph idx="1"/>
            <p:extLst>
              <p:ext uri="{D42A27DB-BD31-4B8C-83A1-F6EECF244321}">
                <p14:modId xmlns:p14="http://schemas.microsoft.com/office/powerpoint/2010/main" val="3504330085"/>
              </p:ext>
            </p:extLst>
          </p:nvPr>
        </p:nvGraphicFramePr>
        <p:xfrm>
          <a:off x="553039" y="1885709"/>
          <a:ext cx="11085922" cy="2778760"/>
        </p:xfrm>
        <a:graphic>
          <a:graphicData uri="http://schemas.openxmlformats.org/drawingml/2006/table">
            <a:tbl>
              <a:tblPr firstRow="1" bandRow="1">
                <a:tableStyleId>{00A15C55-8517-42AA-B614-E9B94910E393}</a:tableStyleId>
              </a:tblPr>
              <a:tblGrid>
                <a:gridCol w="2925147">
                  <a:extLst>
                    <a:ext uri="{9D8B030D-6E8A-4147-A177-3AD203B41FA5}">
                      <a16:colId xmlns:a16="http://schemas.microsoft.com/office/drawing/2014/main" val="385920937"/>
                    </a:ext>
                  </a:extLst>
                </a:gridCol>
                <a:gridCol w="2074607">
                  <a:extLst>
                    <a:ext uri="{9D8B030D-6E8A-4147-A177-3AD203B41FA5}">
                      <a16:colId xmlns:a16="http://schemas.microsoft.com/office/drawing/2014/main" val="3878432824"/>
                    </a:ext>
                  </a:extLst>
                </a:gridCol>
                <a:gridCol w="6086168">
                  <a:extLst>
                    <a:ext uri="{9D8B030D-6E8A-4147-A177-3AD203B41FA5}">
                      <a16:colId xmlns:a16="http://schemas.microsoft.com/office/drawing/2014/main" val="972407290"/>
                    </a:ext>
                  </a:extLst>
                </a:gridCol>
              </a:tblGrid>
              <a:tr h="370840">
                <a:tc>
                  <a:txBody>
                    <a:bodyPr/>
                    <a:lstStyle/>
                    <a:p>
                      <a:r>
                        <a:rPr lang="en-US">
                          <a:effectLst>
                            <a:outerShdw blurRad="38100" dist="38100" dir="2700000" algn="tl">
                              <a:srgbClr val="000000">
                                <a:alpha val="43137"/>
                              </a:srgbClr>
                            </a:outerShdw>
                          </a:effectLst>
                          <a:latin typeface="IBM Plex Sans" panose="020B0503050203000203" pitchFamily="34" charset="0"/>
                        </a:rPr>
                        <a:t>COMMON TYPES</a:t>
                      </a:r>
                    </a:p>
                  </a:txBody>
                  <a:tcPr/>
                </a:tc>
                <a:tc>
                  <a:txBody>
                    <a:bodyPr/>
                    <a:lstStyle/>
                    <a:p>
                      <a:r>
                        <a:rPr lang="en-US">
                          <a:effectLst>
                            <a:outerShdw blurRad="38100" dist="38100" dir="2700000" algn="tl">
                              <a:srgbClr val="000000">
                                <a:alpha val="43137"/>
                              </a:srgbClr>
                            </a:outerShdw>
                          </a:effectLst>
                          <a:latin typeface="IBM Plex Sans" panose="020B0503050203000203" pitchFamily="34" charset="0"/>
                        </a:rPr>
                        <a:t>AMOUNT/VALUE</a:t>
                      </a:r>
                    </a:p>
                  </a:txBody>
                  <a:tcPr/>
                </a:tc>
                <a:tc>
                  <a:txBody>
                    <a:bodyPr/>
                    <a:lstStyle/>
                    <a:p>
                      <a:r>
                        <a:rPr lang="en-US">
                          <a:effectLst>
                            <a:outerShdw blurRad="38100" dist="38100" dir="2700000" algn="tl">
                              <a:srgbClr val="000000">
                                <a:alpha val="43137"/>
                              </a:srgbClr>
                            </a:outerShdw>
                          </a:effectLst>
                          <a:latin typeface="IBM Plex Sans" panose="020B0503050203000203" pitchFamily="34" charset="0"/>
                        </a:rPr>
                        <a:t>WHAT TO REPORT ABOUT CONTRIBUTOR</a:t>
                      </a:r>
                    </a:p>
                  </a:txBody>
                  <a:tcPr/>
                </a:tc>
                <a:extLst>
                  <a:ext uri="{0D108BD9-81ED-4DB2-BD59-A6C34878D82A}">
                    <a16:rowId xmlns:a16="http://schemas.microsoft.com/office/drawing/2014/main" val="3724243948"/>
                  </a:ext>
                </a:extLst>
              </a:tr>
              <a:tr h="370840">
                <a:tc>
                  <a:txBody>
                    <a:bodyPr/>
                    <a:lstStyle/>
                    <a:p>
                      <a:r>
                        <a:rPr lang="en-US" sz="2000">
                          <a:latin typeface="IBM Plex Sans" panose="020B0503050203000203" pitchFamily="34" charset="0"/>
                        </a:rPr>
                        <a:t>Monetary contribution</a:t>
                      </a:r>
                    </a:p>
                  </a:txBody>
                  <a:tcPr/>
                </a:tc>
                <a:tc>
                  <a:txBody>
                    <a:bodyPr/>
                    <a:lstStyle/>
                    <a:p>
                      <a:r>
                        <a:rPr lang="en-US" sz="2000">
                          <a:latin typeface="IBM Plex Sans" panose="020B0503050203000203" pitchFamily="34" charset="0"/>
                        </a:rPr>
                        <a:t>Over $100 total</a:t>
                      </a:r>
                    </a:p>
                    <a:p>
                      <a:r>
                        <a:rPr lang="en-US" sz="2000">
                          <a:latin typeface="IBM Plex Sans" panose="020B0503050203000203" pitchFamily="34" charset="0"/>
                        </a:rPr>
                        <a:t>Over $250 total</a:t>
                      </a:r>
                    </a:p>
                  </a:txBody>
                  <a:tcPr/>
                </a:tc>
                <a:tc>
                  <a:txBody>
                    <a:bodyPr/>
                    <a:lstStyle/>
                    <a:p>
                      <a:r>
                        <a:rPr lang="en-US" sz="2000">
                          <a:latin typeface="IBM Plex Sans" panose="020B0503050203000203" pitchFamily="34" charset="0"/>
                        </a:rPr>
                        <a:t>Name; address</a:t>
                      </a:r>
                    </a:p>
                    <a:p>
                      <a:r>
                        <a:rPr lang="en-US" sz="2000">
                          <a:latin typeface="IBM Plex Sans" panose="020B0503050203000203" pitchFamily="34" charset="0"/>
                        </a:rPr>
                        <a:t>Name; address; occupation; employer name, city, and state</a:t>
                      </a:r>
                    </a:p>
                  </a:txBody>
                  <a:tcPr/>
                </a:tc>
                <a:extLst>
                  <a:ext uri="{0D108BD9-81ED-4DB2-BD59-A6C34878D82A}">
                    <a16:rowId xmlns:a16="http://schemas.microsoft.com/office/drawing/2014/main" val="3261798612"/>
                  </a:ext>
                </a:extLst>
              </a:tr>
              <a:tr h="370840">
                <a:tc>
                  <a:txBody>
                    <a:bodyPr/>
                    <a:lstStyle/>
                    <a:p>
                      <a:r>
                        <a:rPr lang="en-US" sz="2000">
                          <a:latin typeface="IBM Plex Sans" panose="020B0503050203000203" pitchFamily="34" charset="0"/>
                        </a:rPr>
                        <a:t>In-Kind (goods/services)</a:t>
                      </a:r>
                    </a:p>
                  </a:txBody>
                  <a:tcPr/>
                </a:tc>
                <a:tc>
                  <a:txBody>
                    <a:bodyPr/>
                    <a:lstStyle/>
                    <a:p>
                      <a:r>
                        <a:rPr lang="en-US" sz="2000">
                          <a:latin typeface="IBM Plex Sans" panose="020B0503050203000203" pitchFamily="34" charset="0"/>
                        </a:rPr>
                        <a:t>Over $100 total</a:t>
                      </a:r>
                    </a:p>
                    <a:p>
                      <a:r>
                        <a:rPr lang="en-US" sz="2000">
                          <a:latin typeface="IBM Plex Sans" panose="020B0503050203000203" pitchFamily="34" charset="0"/>
                        </a:rPr>
                        <a:t>Over $250 total</a:t>
                      </a:r>
                    </a:p>
                  </a:txBody>
                  <a:tcPr/>
                </a:tc>
                <a:tc>
                  <a:txBody>
                    <a:bodyPr/>
                    <a:lstStyle/>
                    <a:p>
                      <a:r>
                        <a:rPr lang="en-US" sz="2000">
                          <a:latin typeface="IBM Plex Sans" panose="020B0503050203000203" pitchFamily="34" charset="0"/>
                        </a:rPr>
                        <a:t>Name; address</a:t>
                      </a:r>
                    </a:p>
                    <a:p>
                      <a:r>
                        <a:rPr lang="en-US" sz="2000">
                          <a:latin typeface="IBM Plex Sans" panose="020B0503050203000203" pitchFamily="34" charset="0"/>
                        </a:rPr>
                        <a:t>Name; address; occupation; employer name, city, and state</a:t>
                      </a:r>
                    </a:p>
                  </a:txBody>
                  <a:tcPr/>
                </a:tc>
                <a:extLst>
                  <a:ext uri="{0D108BD9-81ED-4DB2-BD59-A6C34878D82A}">
                    <a16:rowId xmlns:a16="http://schemas.microsoft.com/office/drawing/2014/main" val="1582771495"/>
                  </a:ext>
                </a:extLst>
              </a:tr>
              <a:tr h="370840">
                <a:tc>
                  <a:txBody>
                    <a:bodyPr/>
                    <a:lstStyle/>
                    <a:p>
                      <a:r>
                        <a:rPr lang="en-US" sz="2000">
                          <a:latin typeface="IBM Plex Sans" panose="020B0503050203000203" pitchFamily="34" charset="0"/>
                        </a:rPr>
                        <a:t>Pledge</a:t>
                      </a:r>
                    </a:p>
                  </a:txBody>
                  <a:tcPr/>
                </a:tc>
                <a:tc>
                  <a:txBody>
                    <a:bodyPr/>
                    <a:lstStyle/>
                    <a:p>
                      <a:r>
                        <a:rPr lang="en-US" sz="2000">
                          <a:latin typeface="IBM Plex Sans" panose="020B0503050203000203" pitchFamily="34" charset="0"/>
                        </a:rPr>
                        <a:t>$150 or more</a:t>
                      </a:r>
                    </a:p>
                  </a:txBody>
                  <a:tcPr/>
                </a:tc>
                <a:tc>
                  <a:txBody>
                    <a:bodyPr/>
                    <a:lstStyle/>
                    <a:p>
                      <a:r>
                        <a:rPr lang="en-US" sz="2000">
                          <a:latin typeface="IBM Plex Sans" panose="020B0503050203000203" pitchFamily="34" charset="0"/>
                        </a:rPr>
                        <a:t>Name; address</a:t>
                      </a:r>
                    </a:p>
                  </a:txBody>
                  <a:tcPr/>
                </a:tc>
                <a:extLst>
                  <a:ext uri="{0D108BD9-81ED-4DB2-BD59-A6C34878D82A}">
                    <a16:rowId xmlns:a16="http://schemas.microsoft.com/office/drawing/2014/main" val="1588216964"/>
                  </a:ext>
                </a:extLst>
              </a:tr>
            </a:tbl>
          </a:graphicData>
        </a:graphic>
      </p:graphicFrame>
      <p:sp>
        <p:nvSpPr>
          <p:cNvPr id="3" name="Title 2">
            <a:extLst>
              <a:ext uri="{FF2B5EF4-FFF2-40B4-BE49-F238E27FC236}">
                <a16:creationId xmlns:a16="http://schemas.microsoft.com/office/drawing/2014/main" id="{3C68990A-462B-509F-F7EB-DAD96C7D15AA}"/>
              </a:ext>
            </a:extLst>
          </p:cNvPr>
          <p:cNvSpPr>
            <a:spLocks noGrp="1"/>
          </p:cNvSpPr>
          <p:nvPr>
            <p:ph type="ctrTitle"/>
          </p:nvPr>
        </p:nvSpPr>
        <p:spPr/>
        <p:txBody>
          <a:bodyPr/>
          <a:lstStyle/>
          <a:p>
            <a:r>
              <a:rPr lang="en-US" b="0"/>
              <a:t>Reporting Common Contributions</a:t>
            </a:r>
          </a:p>
        </p:txBody>
      </p:sp>
      <p:sp>
        <p:nvSpPr>
          <p:cNvPr id="5" name="TextBox 4">
            <a:extLst>
              <a:ext uri="{FF2B5EF4-FFF2-40B4-BE49-F238E27FC236}">
                <a16:creationId xmlns:a16="http://schemas.microsoft.com/office/drawing/2014/main" id="{186B49C8-6E4A-CD3B-3064-26BEBD8D59DC}"/>
              </a:ext>
            </a:extLst>
          </p:cNvPr>
          <p:cNvSpPr txBox="1"/>
          <p:nvPr/>
        </p:nvSpPr>
        <p:spPr>
          <a:xfrm>
            <a:off x="580104" y="5036738"/>
            <a:ext cx="11031792" cy="585930"/>
          </a:xfrm>
          <a:prstGeom prst="rect">
            <a:avLst/>
          </a:prstGeom>
          <a:noFill/>
        </p:spPr>
        <p:txBody>
          <a:bodyPr wrap="square" rtlCol="0">
            <a:spAutoFit/>
          </a:bodyPr>
          <a:lstStyle/>
          <a:p>
            <a:pPr algn="ctr">
              <a:lnSpc>
                <a:spcPct val="150000"/>
              </a:lnSpc>
            </a:pPr>
            <a:r>
              <a:rPr lang="en-US" sz="2400">
                <a:solidFill>
                  <a:srgbClr val="383F59"/>
                </a:solidFill>
                <a:latin typeface="IBM Plex Sans" panose="020B0503050203000203" pitchFamily="34" charset="0"/>
              </a:rPr>
              <a:t>There are </a:t>
            </a:r>
            <a:r>
              <a:rPr lang="en-US" sz="2400" b="1">
                <a:solidFill>
                  <a:srgbClr val="383F59"/>
                </a:solidFill>
                <a:latin typeface="IBM Plex Sans" panose="020B0503050203000203" pitchFamily="34" charset="0"/>
              </a:rPr>
              <a:t>other types </a:t>
            </a:r>
            <a:r>
              <a:rPr lang="en-US" sz="2400">
                <a:solidFill>
                  <a:srgbClr val="383F59"/>
                </a:solidFill>
                <a:latin typeface="IBM Plex Sans" panose="020B0503050203000203" pitchFamily="34" charset="0"/>
              </a:rPr>
              <a:t>of contributions. Ask us or see our website.</a:t>
            </a:r>
          </a:p>
        </p:txBody>
      </p:sp>
    </p:spTree>
    <p:extLst>
      <p:ext uri="{BB962C8B-B14F-4D97-AF65-F5344CB8AC3E}">
        <p14:creationId xmlns:p14="http://schemas.microsoft.com/office/powerpoint/2010/main" val="3322494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845A92-D695-5E0F-ECC2-82F952A71542}"/>
              </a:ext>
            </a:extLst>
          </p:cNvPr>
          <p:cNvSpPr>
            <a:spLocks noGrp="1"/>
          </p:cNvSpPr>
          <p:nvPr>
            <p:ph sz="half" idx="1"/>
          </p:nvPr>
        </p:nvSpPr>
        <p:spPr>
          <a:xfrm>
            <a:off x="417443" y="1615710"/>
            <a:ext cx="10525861" cy="4117465"/>
          </a:xfrm>
        </p:spPr>
        <p:txBody>
          <a:bodyPr/>
          <a:lstStyle/>
          <a:p>
            <a:pPr>
              <a:lnSpc>
                <a:spcPct val="150000"/>
              </a:lnSpc>
            </a:pPr>
            <a:r>
              <a:rPr lang="en-US" sz="2800"/>
              <a:t>Bank interest</a:t>
            </a:r>
          </a:p>
          <a:p>
            <a:pPr>
              <a:lnSpc>
                <a:spcPct val="150000"/>
              </a:lnSpc>
            </a:pPr>
            <a:r>
              <a:rPr lang="en-US" sz="2800"/>
              <a:t>Vendor refunds</a:t>
            </a:r>
          </a:p>
          <a:p>
            <a:pPr>
              <a:lnSpc>
                <a:spcPct val="150000"/>
              </a:lnSpc>
            </a:pPr>
            <a:r>
              <a:rPr lang="en-US" sz="2800"/>
              <a:t>Reimbursement from another campaign for shared expenses</a:t>
            </a:r>
          </a:p>
          <a:p>
            <a:pPr>
              <a:lnSpc>
                <a:spcPct val="150000"/>
              </a:lnSpc>
            </a:pPr>
            <a:r>
              <a:rPr lang="en-US" sz="2800"/>
              <a:t>Contributions returned within 10 days</a:t>
            </a:r>
          </a:p>
          <a:p>
            <a:pPr>
              <a:lnSpc>
                <a:spcPct val="150000"/>
              </a:lnSpc>
            </a:pPr>
            <a:r>
              <a:rPr lang="en-US" sz="2800"/>
              <a:t>Some volunteer </a:t>
            </a:r>
            <a:r>
              <a:rPr lang="en-US" sz="2800" u="sng"/>
              <a:t>services</a:t>
            </a:r>
            <a:r>
              <a:rPr lang="en-US" sz="2800"/>
              <a:t> (more on this later)</a:t>
            </a:r>
          </a:p>
          <a:p>
            <a:pPr>
              <a:lnSpc>
                <a:spcPct val="150000"/>
              </a:lnSpc>
            </a:pPr>
            <a:endParaRPr lang="en-US" sz="2800"/>
          </a:p>
          <a:p>
            <a:pPr>
              <a:lnSpc>
                <a:spcPct val="150000"/>
              </a:lnSpc>
            </a:pPr>
            <a:endParaRPr lang="en-US" sz="2800"/>
          </a:p>
        </p:txBody>
      </p:sp>
      <p:sp>
        <p:nvSpPr>
          <p:cNvPr id="4" name="Title 3">
            <a:extLst>
              <a:ext uri="{FF2B5EF4-FFF2-40B4-BE49-F238E27FC236}">
                <a16:creationId xmlns:a16="http://schemas.microsoft.com/office/drawing/2014/main" id="{9CEECAD6-C30D-4965-F90A-753AC5506EB6}"/>
              </a:ext>
            </a:extLst>
          </p:cNvPr>
          <p:cNvSpPr>
            <a:spLocks noGrp="1"/>
          </p:cNvSpPr>
          <p:nvPr>
            <p:ph type="ctrTitle"/>
          </p:nvPr>
        </p:nvSpPr>
        <p:spPr>
          <a:xfrm>
            <a:off x="417443" y="608963"/>
            <a:ext cx="10913165" cy="681206"/>
          </a:xfrm>
        </p:spPr>
        <p:txBody>
          <a:bodyPr/>
          <a:lstStyle/>
          <a:p>
            <a:r>
              <a:rPr lang="en-US" b="0"/>
              <a:t>Receipts NOT Reported as “Contributions”</a:t>
            </a:r>
          </a:p>
        </p:txBody>
      </p:sp>
    </p:spTree>
    <p:extLst>
      <p:ext uri="{BB962C8B-B14F-4D97-AF65-F5344CB8AC3E}">
        <p14:creationId xmlns:p14="http://schemas.microsoft.com/office/powerpoint/2010/main" val="2825142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845A92-D695-5E0F-ECC2-82F952A71542}"/>
              </a:ext>
            </a:extLst>
          </p:cNvPr>
          <p:cNvSpPr>
            <a:spLocks noGrp="1"/>
          </p:cNvSpPr>
          <p:nvPr>
            <p:ph sz="half" idx="1"/>
          </p:nvPr>
        </p:nvSpPr>
        <p:spPr>
          <a:xfrm>
            <a:off x="417441" y="1648635"/>
            <a:ext cx="10201398" cy="2160850"/>
          </a:xfrm>
        </p:spPr>
        <p:txBody>
          <a:bodyPr/>
          <a:lstStyle/>
          <a:p>
            <a:pPr>
              <a:lnSpc>
                <a:spcPct val="150000"/>
              </a:lnSpc>
            </a:pPr>
            <a:r>
              <a:rPr lang="en-US" sz="2800"/>
              <a:t>Volunteer </a:t>
            </a:r>
            <a:r>
              <a:rPr lang="en-US" sz="2800" u="sng"/>
              <a:t>expenses</a:t>
            </a:r>
            <a:r>
              <a:rPr lang="en-US" sz="2800"/>
              <a:t> of less than $200 across the campaign</a:t>
            </a:r>
          </a:p>
          <a:p>
            <a:pPr>
              <a:lnSpc>
                <a:spcPct val="150000"/>
              </a:lnSpc>
            </a:pPr>
            <a:r>
              <a:rPr lang="en-US" sz="2800"/>
              <a:t>Home hospitality expenses (no fees; no contributions)</a:t>
            </a:r>
          </a:p>
          <a:p>
            <a:pPr>
              <a:lnSpc>
                <a:spcPct val="150000"/>
              </a:lnSpc>
            </a:pPr>
            <a:r>
              <a:rPr lang="en-US" sz="2800"/>
              <a:t>Some signage and other communication contributions</a:t>
            </a:r>
          </a:p>
        </p:txBody>
      </p:sp>
      <p:sp>
        <p:nvSpPr>
          <p:cNvPr id="4" name="Title 3">
            <a:extLst>
              <a:ext uri="{FF2B5EF4-FFF2-40B4-BE49-F238E27FC236}">
                <a16:creationId xmlns:a16="http://schemas.microsoft.com/office/drawing/2014/main" id="{9CEECAD6-C30D-4965-F90A-753AC5506EB6}"/>
              </a:ext>
            </a:extLst>
          </p:cNvPr>
          <p:cNvSpPr>
            <a:spLocks noGrp="1"/>
          </p:cNvSpPr>
          <p:nvPr>
            <p:ph type="ctrTitle"/>
          </p:nvPr>
        </p:nvSpPr>
        <p:spPr>
          <a:xfrm>
            <a:off x="417443" y="608963"/>
            <a:ext cx="10913165" cy="681206"/>
          </a:xfrm>
        </p:spPr>
        <p:txBody>
          <a:bodyPr/>
          <a:lstStyle/>
          <a:p>
            <a:r>
              <a:rPr lang="en-US" b="0"/>
              <a:t>Receipts NOT Reported as “Contributions”</a:t>
            </a:r>
          </a:p>
        </p:txBody>
      </p:sp>
      <p:sp>
        <p:nvSpPr>
          <p:cNvPr id="3" name="TextBox 2">
            <a:extLst>
              <a:ext uri="{FF2B5EF4-FFF2-40B4-BE49-F238E27FC236}">
                <a16:creationId xmlns:a16="http://schemas.microsoft.com/office/drawing/2014/main" id="{2FFCC700-4DCE-3811-12C4-A692391043D6}"/>
              </a:ext>
            </a:extLst>
          </p:cNvPr>
          <p:cNvSpPr txBox="1"/>
          <p:nvPr/>
        </p:nvSpPr>
        <p:spPr>
          <a:xfrm>
            <a:off x="1052052" y="4296911"/>
            <a:ext cx="10087896" cy="668260"/>
          </a:xfrm>
          <a:prstGeom prst="rect">
            <a:avLst/>
          </a:prstGeom>
          <a:noFill/>
        </p:spPr>
        <p:txBody>
          <a:bodyPr wrap="square" rtlCol="0">
            <a:spAutoFit/>
          </a:bodyPr>
          <a:lstStyle/>
          <a:p>
            <a:pPr algn="ctr">
              <a:lnSpc>
                <a:spcPct val="150000"/>
              </a:lnSpc>
            </a:pPr>
            <a:r>
              <a:rPr lang="en-US" sz="2800">
                <a:solidFill>
                  <a:srgbClr val="383F59"/>
                </a:solidFill>
                <a:latin typeface="IBM Plex Sans" panose="020B0503050203000203" pitchFamily="34" charset="0"/>
              </a:rPr>
              <a:t>See more on our </a:t>
            </a:r>
            <a:r>
              <a:rPr lang="en-US" sz="2800">
                <a:solidFill>
                  <a:srgbClr val="383F59"/>
                </a:solidFill>
                <a:latin typeface="IBM Plex Sans" panose="020B0503050203000203" pitchFamily="34" charset="0"/>
                <a:hlinkClick r:id="rId3">
                  <a:extLst>
                    <a:ext uri="{A12FA001-AC4F-418D-AE19-62706E023703}">
                      <ahyp:hlinkClr xmlns:ahyp="http://schemas.microsoft.com/office/drawing/2018/hyperlinkcolor" val="tx"/>
                    </a:ext>
                  </a:extLst>
                </a:hlinkClick>
              </a:rPr>
              <a:t>website</a:t>
            </a:r>
            <a:r>
              <a:rPr lang="en-US" sz="2800">
                <a:solidFill>
                  <a:srgbClr val="383F59"/>
                </a:solidFill>
                <a:latin typeface="IBM Plex Sans" panose="020B0503050203000203" pitchFamily="34" charset="0"/>
              </a:rPr>
              <a:t>.</a:t>
            </a:r>
          </a:p>
        </p:txBody>
      </p:sp>
    </p:spTree>
    <p:extLst>
      <p:ext uri="{BB962C8B-B14F-4D97-AF65-F5344CB8AC3E}">
        <p14:creationId xmlns:p14="http://schemas.microsoft.com/office/powerpoint/2010/main" val="1370844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1AB603-3268-3814-C394-C0528086E395}"/>
              </a:ext>
            </a:extLst>
          </p:cNvPr>
          <p:cNvSpPr>
            <a:spLocks noGrp="1"/>
          </p:cNvSpPr>
          <p:nvPr>
            <p:ph idx="1"/>
          </p:nvPr>
        </p:nvSpPr>
        <p:spPr>
          <a:xfrm>
            <a:off x="407507" y="1705024"/>
            <a:ext cx="11115899" cy="3774500"/>
          </a:xfrm>
        </p:spPr>
        <p:txBody>
          <a:bodyPr/>
          <a:lstStyle/>
          <a:p>
            <a:pPr>
              <a:lnSpc>
                <a:spcPct val="150000"/>
              </a:lnSpc>
            </a:pPr>
            <a:r>
              <a:rPr lang="en-US" sz="2600"/>
              <a:t>See </a:t>
            </a:r>
            <a:r>
              <a:rPr lang="en-US" sz="2600" b="1"/>
              <a:t>chart</a:t>
            </a:r>
            <a:r>
              <a:rPr lang="en-US" sz="2600"/>
              <a:t> (link in class email)</a:t>
            </a:r>
          </a:p>
          <a:p>
            <a:pPr>
              <a:lnSpc>
                <a:spcPct val="150000"/>
              </a:lnSpc>
            </a:pPr>
            <a:r>
              <a:rPr lang="en-US" sz="2600"/>
              <a:t>Limits changed 4-1-23 to reflect inflation</a:t>
            </a:r>
          </a:p>
          <a:p>
            <a:pPr>
              <a:lnSpc>
                <a:spcPct val="150000"/>
              </a:lnSpc>
            </a:pPr>
            <a:r>
              <a:rPr lang="en-US" sz="2600"/>
              <a:t>Consider primary and general elections separately</a:t>
            </a:r>
          </a:p>
          <a:p>
            <a:pPr>
              <a:lnSpc>
                <a:spcPct val="150000"/>
              </a:lnSpc>
            </a:pPr>
            <a:r>
              <a:rPr lang="en-US" sz="2600"/>
              <a:t>Two-party checks divided equally unless specified</a:t>
            </a:r>
          </a:p>
          <a:p>
            <a:pPr>
              <a:lnSpc>
                <a:spcPct val="150000"/>
              </a:lnSpc>
            </a:pPr>
            <a:r>
              <a:rPr lang="en-US" sz="2600"/>
              <a:t>$7,500 limitation 21 days before general election</a:t>
            </a:r>
          </a:p>
        </p:txBody>
      </p:sp>
      <p:sp>
        <p:nvSpPr>
          <p:cNvPr id="3" name="Title 2">
            <a:extLst>
              <a:ext uri="{FF2B5EF4-FFF2-40B4-BE49-F238E27FC236}">
                <a16:creationId xmlns:a16="http://schemas.microsoft.com/office/drawing/2014/main" id="{A617C6D8-42C5-DB0B-A01D-4AF1EF539D56}"/>
              </a:ext>
            </a:extLst>
          </p:cNvPr>
          <p:cNvSpPr>
            <a:spLocks noGrp="1"/>
          </p:cNvSpPr>
          <p:nvPr>
            <p:ph type="ctrTitle"/>
          </p:nvPr>
        </p:nvSpPr>
        <p:spPr/>
        <p:txBody>
          <a:bodyPr/>
          <a:lstStyle/>
          <a:p>
            <a:r>
              <a:rPr lang="en-US" b="0"/>
              <a:t>Contribution Limits</a:t>
            </a:r>
          </a:p>
        </p:txBody>
      </p:sp>
    </p:spTree>
    <p:extLst>
      <p:ext uri="{BB962C8B-B14F-4D97-AF65-F5344CB8AC3E}">
        <p14:creationId xmlns:p14="http://schemas.microsoft.com/office/powerpoint/2010/main" val="1703608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1AB603-3268-3814-C394-C0528086E395}"/>
              </a:ext>
            </a:extLst>
          </p:cNvPr>
          <p:cNvSpPr>
            <a:spLocks noGrp="1"/>
          </p:cNvSpPr>
          <p:nvPr>
            <p:ph idx="1"/>
          </p:nvPr>
        </p:nvSpPr>
        <p:spPr>
          <a:xfrm>
            <a:off x="407507" y="1772912"/>
            <a:ext cx="11115899" cy="4952356"/>
          </a:xfrm>
        </p:spPr>
        <p:txBody>
          <a:bodyPr/>
          <a:lstStyle/>
          <a:p>
            <a:pPr>
              <a:lnSpc>
                <a:spcPct val="150000"/>
              </a:lnSpc>
            </a:pPr>
            <a:r>
              <a:rPr lang="en-US" sz="2600"/>
              <a:t>Money given to a campaign, with the expectation of repayment</a:t>
            </a:r>
          </a:p>
          <a:p>
            <a:pPr>
              <a:lnSpc>
                <a:spcPct val="150000"/>
              </a:lnSpc>
            </a:pPr>
            <a:r>
              <a:rPr lang="en-US" sz="2600"/>
              <a:t>Reported to PDC</a:t>
            </a:r>
          </a:p>
          <a:p>
            <a:pPr>
              <a:lnSpc>
                <a:spcPct val="150000"/>
              </a:lnSpc>
            </a:pPr>
            <a:r>
              <a:rPr lang="en-US" sz="2600"/>
              <a:t>Governed by a written agreement between campaign and loaner</a:t>
            </a:r>
          </a:p>
          <a:p>
            <a:pPr>
              <a:lnSpc>
                <a:spcPct val="150000"/>
              </a:lnSpc>
            </a:pPr>
            <a:r>
              <a:rPr lang="en-US" sz="2600"/>
              <a:t>$7,500 repayment limit per election</a:t>
            </a:r>
          </a:p>
          <a:p>
            <a:pPr>
              <a:lnSpc>
                <a:spcPct val="150000"/>
              </a:lnSpc>
            </a:pPr>
            <a:r>
              <a:rPr lang="en-US" sz="2600"/>
              <a:t>21 days turns a reimbursement situation into a loan</a:t>
            </a:r>
          </a:p>
          <a:p>
            <a:pPr>
              <a:lnSpc>
                <a:spcPct val="150000"/>
              </a:lnSpc>
            </a:pPr>
            <a:endParaRPr lang="en-US" sz="2600"/>
          </a:p>
        </p:txBody>
      </p:sp>
      <p:sp>
        <p:nvSpPr>
          <p:cNvPr id="3" name="Title 2">
            <a:extLst>
              <a:ext uri="{FF2B5EF4-FFF2-40B4-BE49-F238E27FC236}">
                <a16:creationId xmlns:a16="http://schemas.microsoft.com/office/drawing/2014/main" id="{A617C6D8-42C5-DB0B-A01D-4AF1EF539D56}"/>
              </a:ext>
            </a:extLst>
          </p:cNvPr>
          <p:cNvSpPr>
            <a:spLocks noGrp="1"/>
          </p:cNvSpPr>
          <p:nvPr>
            <p:ph type="ctrTitle"/>
          </p:nvPr>
        </p:nvSpPr>
        <p:spPr/>
        <p:txBody>
          <a:bodyPr/>
          <a:lstStyle/>
          <a:p>
            <a:r>
              <a:rPr lang="en-US" b="0"/>
              <a:t>Candidate Loans</a:t>
            </a:r>
          </a:p>
        </p:txBody>
      </p:sp>
    </p:spTree>
    <p:extLst>
      <p:ext uri="{BB962C8B-B14F-4D97-AF65-F5344CB8AC3E}">
        <p14:creationId xmlns:p14="http://schemas.microsoft.com/office/powerpoint/2010/main" val="2196462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1AB603-3268-3814-C394-C0528086E395}"/>
              </a:ext>
            </a:extLst>
          </p:cNvPr>
          <p:cNvSpPr>
            <a:spLocks noGrp="1"/>
          </p:cNvSpPr>
          <p:nvPr>
            <p:ph idx="1"/>
          </p:nvPr>
        </p:nvSpPr>
        <p:spPr>
          <a:xfrm>
            <a:off x="407507" y="1772912"/>
            <a:ext cx="11115899" cy="4952356"/>
          </a:xfrm>
        </p:spPr>
        <p:txBody>
          <a:bodyPr/>
          <a:lstStyle/>
          <a:p>
            <a:pPr>
              <a:lnSpc>
                <a:spcPct val="150000"/>
              </a:lnSpc>
            </a:pPr>
            <a:r>
              <a:rPr lang="en-US" sz="2600"/>
              <a:t>No foreign national financing or involvement in decision-making</a:t>
            </a:r>
          </a:p>
          <a:p>
            <a:pPr>
              <a:lnSpc>
                <a:spcPct val="150000"/>
              </a:lnSpc>
            </a:pPr>
            <a:r>
              <a:rPr lang="en-US" sz="2600"/>
              <a:t>Collect a “certification” if donor is not an individual person</a:t>
            </a:r>
          </a:p>
          <a:p>
            <a:pPr lvl="1">
              <a:lnSpc>
                <a:spcPct val="150000"/>
              </a:lnSpc>
            </a:pPr>
            <a:r>
              <a:rPr lang="en-US" sz="2200"/>
              <a:t>For each contribution they make; very limited exceptions</a:t>
            </a:r>
          </a:p>
          <a:p>
            <a:pPr>
              <a:lnSpc>
                <a:spcPct val="150000"/>
              </a:lnSpc>
            </a:pPr>
            <a:r>
              <a:rPr lang="en-US" sz="2600"/>
              <a:t>PDC provides a sample certification </a:t>
            </a:r>
            <a:endParaRPr lang="en-US" sz="2200"/>
          </a:p>
          <a:p>
            <a:pPr>
              <a:lnSpc>
                <a:spcPct val="150000"/>
              </a:lnSpc>
            </a:pPr>
            <a:endParaRPr lang="en-US" sz="2600"/>
          </a:p>
          <a:p>
            <a:pPr>
              <a:lnSpc>
                <a:spcPct val="150000"/>
              </a:lnSpc>
            </a:pPr>
            <a:endParaRPr lang="en-US" sz="2600"/>
          </a:p>
        </p:txBody>
      </p:sp>
      <p:sp>
        <p:nvSpPr>
          <p:cNvPr id="3" name="Title 2">
            <a:extLst>
              <a:ext uri="{FF2B5EF4-FFF2-40B4-BE49-F238E27FC236}">
                <a16:creationId xmlns:a16="http://schemas.microsoft.com/office/drawing/2014/main" id="{A617C6D8-42C5-DB0B-A01D-4AF1EF539D56}"/>
              </a:ext>
            </a:extLst>
          </p:cNvPr>
          <p:cNvSpPr>
            <a:spLocks noGrp="1"/>
          </p:cNvSpPr>
          <p:nvPr>
            <p:ph type="ctrTitle"/>
          </p:nvPr>
        </p:nvSpPr>
        <p:spPr/>
        <p:txBody>
          <a:bodyPr/>
          <a:lstStyle/>
          <a:p>
            <a:r>
              <a:rPr lang="en-US" b="0"/>
              <a:t>Foreign Contributions</a:t>
            </a:r>
          </a:p>
        </p:txBody>
      </p:sp>
    </p:spTree>
    <p:extLst>
      <p:ext uri="{BB962C8B-B14F-4D97-AF65-F5344CB8AC3E}">
        <p14:creationId xmlns:p14="http://schemas.microsoft.com/office/powerpoint/2010/main" val="3852613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CEEA3-84D2-40F9-B396-E3E97ED873C2}"/>
              </a:ext>
            </a:extLst>
          </p:cNvPr>
          <p:cNvSpPr>
            <a:spLocks noGrp="1"/>
          </p:cNvSpPr>
          <p:nvPr>
            <p:ph type="ctrTitle"/>
          </p:nvPr>
        </p:nvSpPr>
        <p:spPr/>
        <p:txBody>
          <a:bodyPr/>
          <a:lstStyle/>
          <a:p>
            <a:r>
              <a:rPr lang="en-US" b="0"/>
              <a:t>Sample Certification</a:t>
            </a:r>
          </a:p>
        </p:txBody>
      </p:sp>
      <p:sp>
        <p:nvSpPr>
          <p:cNvPr id="3" name="Subtitle 2">
            <a:extLst>
              <a:ext uri="{FF2B5EF4-FFF2-40B4-BE49-F238E27FC236}">
                <a16:creationId xmlns:a16="http://schemas.microsoft.com/office/drawing/2014/main" id="{1ACC5900-B08C-48C2-AC02-3E9C33195B91}"/>
              </a:ext>
            </a:extLst>
          </p:cNvPr>
          <p:cNvSpPr>
            <a:spLocks noGrp="1"/>
          </p:cNvSpPr>
          <p:nvPr>
            <p:ph type="subTitle" idx="1"/>
          </p:nvPr>
        </p:nvSpPr>
        <p:spPr>
          <a:xfrm>
            <a:off x="502924" y="1770839"/>
            <a:ext cx="10260496" cy="4009759"/>
          </a:xfrm>
        </p:spPr>
        <p:txBody>
          <a:bodyPr/>
          <a:lstStyle/>
          <a:p>
            <a:endParaRPr lang="en-US" sz="1400"/>
          </a:p>
          <a:p>
            <a:endParaRPr lang="en-US" sz="2400" b="0" i="0">
              <a:effectLst/>
            </a:endParaRPr>
          </a:p>
          <a:p>
            <a:endParaRPr lang="en-US" sz="2400"/>
          </a:p>
          <a:p>
            <a:endParaRPr lang="en-US" sz="1400"/>
          </a:p>
        </p:txBody>
      </p:sp>
      <p:pic>
        <p:nvPicPr>
          <p:cNvPr id="5" name="Picture 4" descr="Graphical user interface, application&#10;&#10;Description automatically generated">
            <a:extLst>
              <a:ext uri="{FF2B5EF4-FFF2-40B4-BE49-F238E27FC236}">
                <a16:creationId xmlns:a16="http://schemas.microsoft.com/office/drawing/2014/main" id="{7E5D8344-7D36-4A69-8234-7C51226563CB}"/>
              </a:ext>
            </a:extLst>
          </p:cNvPr>
          <p:cNvPicPr>
            <a:picLocks noChangeAspect="1"/>
          </p:cNvPicPr>
          <p:nvPr/>
        </p:nvPicPr>
        <p:blipFill rotWithShape="1">
          <a:blip r:embed="rId3"/>
          <a:srcRect t="2498"/>
          <a:stretch/>
        </p:blipFill>
        <p:spPr>
          <a:xfrm>
            <a:off x="5024283" y="1879874"/>
            <a:ext cx="6426932" cy="4026353"/>
          </a:xfrm>
          <a:prstGeom prst="rect">
            <a:avLst/>
          </a:prstGeom>
        </p:spPr>
      </p:pic>
      <p:sp>
        <p:nvSpPr>
          <p:cNvPr id="4" name="Content Placeholder 1">
            <a:extLst>
              <a:ext uri="{FF2B5EF4-FFF2-40B4-BE49-F238E27FC236}">
                <a16:creationId xmlns:a16="http://schemas.microsoft.com/office/drawing/2014/main" id="{82295D6F-D5DE-0B16-1482-687BF4FEE83B}"/>
              </a:ext>
            </a:extLst>
          </p:cNvPr>
          <p:cNvSpPr txBox="1">
            <a:spLocks/>
          </p:cNvSpPr>
          <p:nvPr/>
        </p:nvSpPr>
        <p:spPr>
          <a:xfrm>
            <a:off x="407507" y="2419821"/>
            <a:ext cx="4197355" cy="4153292"/>
          </a:xfrm>
          <a:prstGeom prst="rect">
            <a:avLst/>
          </a:prstGeom>
          <a:noFill/>
        </p:spPr>
        <p:txBody>
          <a:bodyPr/>
          <a:lstStyle>
            <a:lvl1pPr marL="457189" indent="-457189" algn="l" defTabSz="914377" rtl="0" eaLnBrk="1" latinLnBrk="0" hangingPunct="1">
              <a:lnSpc>
                <a:spcPct val="90000"/>
              </a:lnSpc>
              <a:spcBef>
                <a:spcPts val="1000"/>
              </a:spcBef>
              <a:buClr>
                <a:srgbClr val="E49600"/>
              </a:buClr>
              <a:buFont typeface="Arial" panose="020B0604020202020204" pitchFamily="34" charset="0"/>
              <a:buChar char="•"/>
              <a:defRPr sz="2400" b="0" i="0" kern="1200">
                <a:solidFill>
                  <a:srgbClr val="383F59"/>
                </a:solidFill>
                <a:latin typeface="IBM Plex Sans" panose="020B0503050203000203" pitchFamily="34" charset="0"/>
                <a:ea typeface="+mn-ea"/>
                <a:cs typeface="+mn-cs"/>
              </a:defRPr>
            </a:lvl1pPr>
            <a:lvl2pPr marL="800080" indent="-342891" algn="l" defTabSz="914377" rtl="0" eaLnBrk="1" latinLnBrk="0" hangingPunct="1">
              <a:lnSpc>
                <a:spcPct val="90000"/>
              </a:lnSpc>
              <a:spcBef>
                <a:spcPts val="500"/>
              </a:spcBef>
              <a:buClr>
                <a:srgbClr val="E49600"/>
              </a:buClr>
              <a:buFont typeface="Arial" panose="020B0604020202020204" pitchFamily="34" charset="0"/>
              <a:buChar char="•"/>
              <a:defRPr sz="2000" b="0" i="0" kern="1200">
                <a:solidFill>
                  <a:srgbClr val="383F59"/>
                </a:solidFill>
                <a:latin typeface="IBM Plex Sans" panose="020B0503050203000203" pitchFamily="34" charset="0"/>
                <a:ea typeface="+mn-ea"/>
                <a:cs typeface="+mn-cs"/>
              </a:defRPr>
            </a:lvl2pPr>
            <a:lvl3pPr marL="1257269" indent="-342891" algn="l" defTabSz="914377" rtl="0" eaLnBrk="1" latinLnBrk="0" hangingPunct="1">
              <a:lnSpc>
                <a:spcPct val="90000"/>
              </a:lnSpc>
              <a:spcBef>
                <a:spcPts val="500"/>
              </a:spcBef>
              <a:buClr>
                <a:srgbClr val="E49600"/>
              </a:buClr>
              <a:buFont typeface="Arial" panose="020B0604020202020204" pitchFamily="34" charset="0"/>
              <a:buChar char="•"/>
              <a:defRPr sz="1800" b="0" i="0" kern="1200">
                <a:solidFill>
                  <a:srgbClr val="383F59"/>
                </a:solidFill>
                <a:latin typeface="IBM Plex Sans" panose="020B0503050203000203" pitchFamily="34" charset="0"/>
                <a:ea typeface="+mn-ea"/>
                <a:cs typeface="+mn-cs"/>
              </a:defRPr>
            </a:lvl3pPr>
            <a:lvl4pPr marL="1657309" indent="-285744" algn="l" defTabSz="914377" rtl="0" eaLnBrk="1" latinLnBrk="0" hangingPunct="1">
              <a:lnSpc>
                <a:spcPct val="90000"/>
              </a:lnSpc>
              <a:spcBef>
                <a:spcPts val="500"/>
              </a:spcBef>
              <a:buClr>
                <a:srgbClr val="E49600"/>
              </a:buClr>
              <a:buFont typeface="Arial" panose="020B0604020202020204" pitchFamily="34" charset="0"/>
              <a:buChar char="•"/>
              <a:defRPr sz="1600" b="0" i="0" kern="1200">
                <a:solidFill>
                  <a:srgbClr val="383F59"/>
                </a:solidFill>
                <a:latin typeface="IBM Plex Sans" panose="020B0503050203000203" pitchFamily="34" charset="0"/>
                <a:ea typeface="+mn-ea"/>
                <a:cs typeface="+mn-cs"/>
              </a:defRPr>
            </a:lvl4pPr>
            <a:lvl5pPr marL="2114498" indent="-285744" algn="l" defTabSz="914377" rtl="0" eaLnBrk="1" latinLnBrk="0" hangingPunct="1">
              <a:lnSpc>
                <a:spcPct val="90000"/>
              </a:lnSpc>
              <a:spcBef>
                <a:spcPts val="500"/>
              </a:spcBef>
              <a:buClr>
                <a:srgbClr val="E49600"/>
              </a:buClr>
              <a:buFont typeface="Arial" panose="020B0604020202020204" pitchFamily="34" charset="0"/>
              <a:buChar char="•"/>
              <a:defRPr sz="1600" b="0" i="0" kern="1200">
                <a:solidFill>
                  <a:srgbClr val="383F59"/>
                </a:solidFill>
                <a:latin typeface="IBM Plex Sans" panose="020B050305020300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2000">
                <a:solidFill>
                  <a:srgbClr val="000000"/>
                </a:solidFill>
              </a:rPr>
              <a:t> </a:t>
            </a:r>
            <a:r>
              <a:rPr lang="en-US" sz="3200" i="1"/>
              <a:t>Use our sample or use your own form</a:t>
            </a:r>
            <a:r>
              <a:rPr lang="en-US" sz="3200" i="1">
                <a:solidFill>
                  <a:srgbClr val="000000"/>
                </a:solidFill>
              </a:rPr>
              <a:t>.</a:t>
            </a:r>
            <a:endParaRPr lang="en-US" sz="3200" i="1"/>
          </a:p>
        </p:txBody>
      </p:sp>
    </p:spTree>
    <p:extLst>
      <p:ext uri="{BB962C8B-B14F-4D97-AF65-F5344CB8AC3E}">
        <p14:creationId xmlns:p14="http://schemas.microsoft.com/office/powerpoint/2010/main" val="738581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60FE90-1D26-D615-3C44-EAE76CDD28DD}"/>
              </a:ext>
            </a:extLst>
          </p:cNvPr>
          <p:cNvSpPr>
            <a:spLocks noGrp="1"/>
          </p:cNvSpPr>
          <p:nvPr>
            <p:ph idx="1"/>
          </p:nvPr>
        </p:nvSpPr>
        <p:spPr>
          <a:xfrm>
            <a:off x="407507" y="1871232"/>
            <a:ext cx="10946296" cy="3503337"/>
          </a:xfrm>
        </p:spPr>
        <p:txBody>
          <a:bodyPr/>
          <a:lstStyle/>
          <a:p>
            <a:pPr>
              <a:lnSpc>
                <a:spcPct val="150000"/>
              </a:lnSpc>
            </a:pPr>
            <a:r>
              <a:rPr lang="en-US" sz="2800"/>
              <a:t>Cameras &amp; microphones</a:t>
            </a:r>
          </a:p>
          <a:p>
            <a:pPr>
              <a:lnSpc>
                <a:spcPct val="150000"/>
              </a:lnSpc>
            </a:pPr>
            <a:r>
              <a:rPr lang="en-US" sz="2800"/>
              <a:t>Using the chat box</a:t>
            </a:r>
          </a:p>
          <a:p>
            <a:pPr>
              <a:lnSpc>
                <a:spcPct val="150000"/>
              </a:lnSpc>
            </a:pPr>
            <a:r>
              <a:rPr lang="en-US" sz="2800"/>
              <a:t>Chat is saved</a:t>
            </a:r>
          </a:p>
          <a:p>
            <a:pPr>
              <a:lnSpc>
                <a:spcPct val="150000"/>
              </a:lnSpc>
            </a:pPr>
            <a:r>
              <a:rPr lang="en-US" sz="2800"/>
              <a:t>Class not recorded</a:t>
            </a:r>
          </a:p>
        </p:txBody>
      </p:sp>
      <p:sp>
        <p:nvSpPr>
          <p:cNvPr id="3" name="Title 2">
            <a:extLst>
              <a:ext uri="{FF2B5EF4-FFF2-40B4-BE49-F238E27FC236}">
                <a16:creationId xmlns:a16="http://schemas.microsoft.com/office/drawing/2014/main" id="{D79788F4-780B-B476-F17C-B1300A1DA76D}"/>
              </a:ext>
            </a:extLst>
          </p:cNvPr>
          <p:cNvSpPr>
            <a:spLocks noGrp="1"/>
          </p:cNvSpPr>
          <p:nvPr>
            <p:ph type="ctrTitle"/>
          </p:nvPr>
        </p:nvSpPr>
        <p:spPr>
          <a:xfrm>
            <a:off x="407507" y="635252"/>
            <a:ext cx="9780102" cy="691146"/>
          </a:xfrm>
        </p:spPr>
        <p:txBody>
          <a:bodyPr/>
          <a:lstStyle/>
          <a:p>
            <a:r>
              <a:rPr lang="en-US" b="0"/>
              <a:t>Zoom Logistics</a:t>
            </a:r>
          </a:p>
        </p:txBody>
      </p:sp>
      <p:pic>
        <p:nvPicPr>
          <p:cNvPr id="8" name="Picture 7">
            <a:extLst>
              <a:ext uri="{FF2B5EF4-FFF2-40B4-BE49-F238E27FC236}">
                <a16:creationId xmlns:a16="http://schemas.microsoft.com/office/drawing/2014/main" id="{9891C629-7749-5172-35C6-79741F21CE83}"/>
              </a:ext>
            </a:extLst>
          </p:cNvPr>
          <p:cNvPicPr>
            <a:picLocks noChangeAspect="1"/>
          </p:cNvPicPr>
          <p:nvPr/>
        </p:nvPicPr>
        <p:blipFill rotWithShape="1">
          <a:blip r:embed="rId3">
            <a:alphaModFix amt="85000"/>
          </a:blip>
          <a:srcRect t="-144" r="4460" b="3154"/>
          <a:stretch/>
        </p:blipFill>
        <p:spPr>
          <a:xfrm>
            <a:off x="5880655" y="206477"/>
            <a:ext cx="6311345" cy="6651523"/>
          </a:xfrm>
          <a:prstGeom prst="rect">
            <a:avLst/>
          </a:prstGeom>
        </p:spPr>
      </p:pic>
    </p:spTree>
    <p:extLst>
      <p:ext uri="{BB962C8B-B14F-4D97-AF65-F5344CB8AC3E}">
        <p14:creationId xmlns:p14="http://schemas.microsoft.com/office/powerpoint/2010/main" val="2601448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1AB603-3268-3814-C394-C0528086E395}"/>
              </a:ext>
            </a:extLst>
          </p:cNvPr>
          <p:cNvSpPr>
            <a:spLocks noGrp="1"/>
          </p:cNvSpPr>
          <p:nvPr>
            <p:ph idx="1"/>
          </p:nvPr>
        </p:nvSpPr>
        <p:spPr>
          <a:xfrm>
            <a:off x="407507" y="1772912"/>
            <a:ext cx="11115899" cy="4952356"/>
          </a:xfrm>
        </p:spPr>
        <p:txBody>
          <a:bodyPr/>
          <a:lstStyle/>
          <a:p>
            <a:pPr fontAlgn="base">
              <a:lnSpc>
                <a:spcPct val="150000"/>
              </a:lnSpc>
              <a:buFont typeface="+mj-lt"/>
              <a:buAutoNum type="arabicPeriod"/>
            </a:pPr>
            <a:r>
              <a:rPr lang="en-US" sz="2800" b="0" i="0">
                <a:effectLst/>
                <a:latin typeface="+mn-lt"/>
                <a:cs typeface="Times New Roman" panose="02020603050405020304" pitchFamily="18" charset="0"/>
              </a:rPr>
              <a:t>Hold the contribution in regular bank account until the next PDC report is due, or for 10 days, whichever is later</a:t>
            </a:r>
          </a:p>
          <a:p>
            <a:pPr marL="0" indent="0" algn="ctr" fontAlgn="base">
              <a:lnSpc>
                <a:spcPct val="150000"/>
              </a:lnSpc>
              <a:buNone/>
            </a:pPr>
            <a:r>
              <a:rPr lang="en-US" sz="2800">
                <a:latin typeface="+mn-lt"/>
                <a:cs typeface="Times New Roman" panose="02020603050405020304" pitchFamily="18" charset="0"/>
              </a:rPr>
              <a:t>OR</a:t>
            </a:r>
            <a:endParaRPr lang="en-US" sz="2800" b="0" i="0">
              <a:effectLst/>
              <a:latin typeface="+mn-lt"/>
              <a:cs typeface="Times New Roman" panose="02020603050405020304" pitchFamily="18" charset="0"/>
            </a:endParaRPr>
          </a:p>
          <a:p>
            <a:pPr marL="514350" indent="-514350" fontAlgn="base">
              <a:lnSpc>
                <a:spcPct val="150000"/>
              </a:lnSpc>
              <a:buFont typeface="+mj-lt"/>
              <a:buAutoNum type="arabicPeriod" startAt="2"/>
            </a:pPr>
            <a:r>
              <a:rPr lang="en-US" sz="2800">
                <a:latin typeface="+mn-lt"/>
                <a:cs typeface="Times New Roman" panose="02020603050405020304" pitchFamily="18" charset="0"/>
              </a:rPr>
              <a:t>S</a:t>
            </a:r>
            <a:r>
              <a:rPr lang="en-US" sz="2800" b="0" i="0">
                <a:effectLst/>
                <a:latin typeface="+mn-lt"/>
                <a:cs typeface="Times New Roman" panose="02020603050405020304" pitchFamily="18" charset="0"/>
              </a:rPr>
              <a:t>egregate the contribution to prevent it from commingling with other contributions, for up to 30 days</a:t>
            </a:r>
          </a:p>
          <a:p>
            <a:pPr>
              <a:lnSpc>
                <a:spcPct val="150000"/>
              </a:lnSpc>
            </a:pPr>
            <a:endParaRPr lang="en-US" sz="2800"/>
          </a:p>
          <a:p>
            <a:pPr>
              <a:lnSpc>
                <a:spcPct val="150000"/>
              </a:lnSpc>
            </a:pPr>
            <a:endParaRPr lang="en-US" sz="2600"/>
          </a:p>
        </p:txBody>
      </p:sp>
      <p:sp>
        <p:nvSpPr>
          <p:cNvPr id="3" name="Title 2">
            <a:extLst>
              <a:ext uri="{FF2B5EF4-FFF2-40B4-BE49-F238E27FC236}">
                <a16:creationId xmlns:a16="http://schemas.microsoft.com/office/drawing/2014/main" id="{A617C6D8-42C5-DB0B-A01D-4AF1EF539D56}"/>
              </a:ext>
            </a:extLst>
          </p:cNvPr>
          <p:cNvSpPr>
            <a:spLocks noGrp="1"/>
          </p:cNvSpPr>
          <p:nvPr>
            <p:ph type="ctrTitle"/>
          </p:nvPr>
        </p:nvSpPr>
        <p:spPr/>
        <p:txBody>
          <a:bodyPr/>
          <a:lstStyle/>
          <a:p>
            <a:r>
              <a:rPr lang="en-US" b="0"/>
              <a:t>If no certification, campaign may…</a:t>
            </a:r>
          </a:p>
        </p:txBody>
      </p:sp>
    </p:spTree>
    <p:extLst>
      <p:ext uri="{BB962C8B-B14F-4D97-AF65-F5344CB8AC3E}">
        <p14:creationId xmlns:p14="http://schemas.microsoft.com/office/powerpoint/2010/main" val="2940614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50EA3-1DB3-7A4B-9D08-CBC89265CB27}"/>
              </a:ext>
            </a:extLst>
          </p:cNvPr>
          <p:cNvSpPr>
            <a:spLocks noGrp="1"/>
          </p:cNvSpPr>
          <p:nvPr>
            <p:ph type="ctrTitle"/>
          </p:nvPr>
        </p:nvSpPr>
        <p:spPr>
          <a:xfrm>
            <a:off x="419107" y="2046515"/>
            <a:ext cx="10981396" cy="1253780"/>
          </a:xfrm>
        </p:spPr>
        <p:txBody>
          <a:bodyPr/>
          <a:lstStyle/>
          <a:p>
            <a:r>
              <a:rPr lang="en-US"/>
              <a:t>Volunteers</a:t>
            </a:r>
          </a:p>
        </p:txBody>
      </p:sp>
    </p:spTree>
    <p:extLst>
      <p:ext uri="{BB962C8B-B14F-4D97-AF65-F5344CB8AC3E}">
        <p14:creationId xmlns:p14="http://schemas.microsoft.com/office/powerpoint/2010/main" val="795679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1AB603-3268-3814-C394-C0528086E395}"/>
              </a:ext>
            </a:extLst>
          </p:cNvPr>
          <p:cNvSpPr>
            <a:spLocks noGrp="1"/>
          </p:cNvSpPr>
          <p:nvPr>
            <p:ph idx="1"/>
          </p:nvPr>
        </p:nvSpPr>
        <p:spPr>
          <a:xfrm>
            <a:off x="407508" y="1905644"/>
            <a:ext cx="5364028" cy="4952356"/>
          </a:xfrm>
        </p:spPr>
        <p:txBody>
          <a:bodyPr/>
          <a:lstStyle/>
          <a:p>
            <a:pPr marL="285750" indent="-285750">
              <a:lnSpc>
                <a:spcPct val="150000"/>
              </a:lnSpc>
              <a:buFont typeface="Arial" panose="020B0604020202020204" pitchFamily="34" charset="0"/>
              <a:buChar char="•"/>
            </a:pPr>
            <a:r>
              <a:rPr lang="en-US" sz="2800"/>
              <a:t>Office or event staffing</a:t>
            </a:r>
          </a:p>
          <a:p>
            <a:pPr marL="285750" indent="-285750">
              <a:lnSpc>
                <a:spcPct val="150000"/>
              </a:lnSpc>
              <a:buFont typeface="Arial" panose="020B0604020202020204" pitchFamily="34" charset="0"/>
              <a:buChar char="•"/>
            </a:pPr>
            <a:r>
              <a:rPr lang="en-US" sz="2800"/>
              <a:t>Planning events</a:t>
            </a:r>
          </a:p>
          <a:p>
            <a:pPr marL="285750" indent="-285750">
              <a:lnSpc>
                <a:spcPct val="150000"/>
              </a:lnSpc>
              <a:buFont typeface="Arial" panose="020B0604020202020204" pitchFamily="34" charset="0"/>
              <a:buChar char="•"/>
            </a:pPr>
            <a:r>
              <a:rPr lang="en-US" sz="2800"/>
              <a:t>Handling mail/email</a:t>
            </a:r>
          </a:p>
          <a:p>
            <a:pPr marL="285750" indent="-285750">
              <a:lnSpc>
                <a:spcPct val="150000"/>
              </a:lnSpc>
              <a:buFont typeface="Arial" panose="020B0604020202020204" pitchFamily="34" charset="0"/>
              <a:buChar char="•"/>
            </a:pPr>
            <a:r>
              <a:rPr lang="en-US" sz="2800"/>
              <a:t>Surveying/polling</a:t>
            </a:r>
          </a:p>
          <a:p>
            <a:pPr marL="285750" indent="-285750">
              <a:lnSpc>
                <a:spcPct val="150000"/>
              </a:lnSpc>
              <a:buFont typeface="Arial" panose="020B0604020202020204" pitchFamily="34" charset="0"/>
              <a:buChar char="•"/>
            </a:pPr>
            <a:r>
              <a:rPr lang="en-US" sz="2800"/>
              <a:t>Getting out the vote</a:t>
            </a:r>
          </a:p>
        </p:txBody>
      </p:sp>
      <p:sp>
        <p:nvSpPr>
          <p:cNvPr id="3" name="Title 2">
            <a:extLst>
              <a:ext uri="{FF2B5EF4-FFF2-40B4-BE49-F238E27FC236}">
                <a16:creationId xmlns:a16="http://schemas.microsoft.com/office/drawing/2014/main" id="{A617C6D8-42C5-DB0B-A01D-4AF1EF539D56}"/>
              </a:ext>
            </a:extLst>
          </p:cNvPr>
          <p:cNvSpPr>
            <a:spLocks noGrp="1"/>
          </p:cNvSpPr>
          <p:nvPr>
            <p:ph type="ctrTitle"/>
          </p:nvPr>
        </p:nvSpPr>
        <p:spPr>
          <a:xfrm>
            <a:off x="407507" y="700396"/>
            <a:ext cx="11115898" cy="691146"/>
          </a:xfrm>
        </p:spPr>
        <p:txBody>
          <a:bodyPr/>
          <a:lstStyle/>
          <a:p>
            <a:r>
              <a:rPr lang="en-US" b="0"/>
              <a:t>Common Volunteer Services</a:t>
            </a:r>
          </a:p>
        </p:txBody>
      </p:sp>
      <p:sp>
        <p:nvSpPr>
          <p:cNvPr id="5" name="Content Placeholder 1">
            <a:extLst>
              <a:ext uri="{FF2B5EF4-FFF2-40B4-BE49-F238E27FC236}">
                <a16:creationId xmlns:a16="http://schemas.microsoft.com/office/drawing/2014/main" id="{FB84E6BB-F299-EAC9-6DAF-1119E7937640}"/>
              </a:ext>
            </a:extLst>
          </p:cNvPr>
          <p:cNvSpPr txBox="1">
            <a:spLocks/>
          </p:cNvSpPr>
          <p:nvPr/>
        </p:nvSpPr>
        <p:spPr>
          <a:xfrm>
            <a:off x="6188874" y="1905644"/>
            <a:ext cx="5826145" cy="4952356"/>
          </a:xfrm>
          <a:prstGeom prst="rect">
            <a:avLst/>
          </a:prstGeom>
        </p:spPr>
        <p:txBody>
          <a:bodyPr/>
          <a:lstStyle>
            <a:lvl1pPr marL="457189" indent="-457189" algn="l" defTabSz="914377" rtl="0" eaLnBrk="1" latinLnBrk="0" hangingPunct="1">
              <a:lnSpc>
                <a:spcPct val="90000"/>
              </a:lnSpc>
              <a:spcBef>
                <a:spcPts val="1000"/>
              </a:spcBef>
              <a:buClr>
                <a:srgbClr val="E49600"/>
              </a:buClr>
              <a:buFont typeface="Arial" panose="020B0604020202020204" pitchFamily="34" charset="0"/>
              <a:buChar char="•"/>
              <a:defRPr sz="2400" b="0" i="0" kern="1200">
                <a:solidFill>
                  <a:srgbClr val="383F59"/>
                </a:solidFill>
                <a:latin typeface="IBM Plex Sans" panose="020B0503050203000203" pitchFamily="34" charset="0"/>
                <a:ea typeface="+mn-ea"/>
                <a:cs typeface="+mn-cs"/>
              </a:defRPr>
            </a:lvl1pPr>
            <a:lvl2pPr marL="800080" indent="-342891" algn="l" defTabSz="914377" rtl="0" eaLnBrk="1" latinLnBrk="0" hangingPunct="1">
              <a:lnSpc>
                <a:spcPct val="90000"/>
              </a:lnSpc>
              <a:spcBef>
                <a:spcPts val="500"/>
              </a:spcBef>
              <a:buClr>
                <a:srgbClr val="E49600"/>
              </a:buClr>
              <a:buFont typeface="Arial" panose="020B0604020202020204" pitchFamily="34" charset="0"/>
              <a:buChar char="•"/>
              <a:defRPr sz="2000" b="0" i="0" kern="1200">
                <a:solidFill>
                  <a:srgbClr val="383F59"/>
                </a:solidFill>
                <a:latin typeface="IBM Plex Sans" panose="020B0503050203000203" pitchFamily="34" charset="0"/>
                <a:ea typeface="+mn-ea"/>
                <a:cs typeface="+mn-cs"/>
              </a:defRPr>
            </a:lvl2pPr>
            <a:lvl3pPr marL="1257269" indent="-342891" algn="l" defTabSz="914377" rtl="0" eaLnBrk="1" latinLnBrk="0" hangingPunct="1">
              <a:lnSpc>
                <a:spcPct val="90000"/>
              </a:lnSpc>
              <a:spcBef>
                <a:spcPts val="500"/>
              </a:spcBef>
              <a:buClr>
                <a:srgbClr val="E49600"/>
              </a:buClr>
              <a:buFont typeface="Arial" panose="020B0604020202020204" pitchFamily="34" charset="0"/>
              <a:buChar char="•"/>
              <a:defRPr sz="1800" b="0" i="0" kern="1200">
                <a:solidFill>
                  <a:srgbClr val="383F59"/>
                </a:solidFill>
                <a:latin typeface="IBM Plex Sans" panose="020B0503050203000203" pitchFamily="34" charset="0"/>
                <a:ea typeface="+mn-ea"/>
                <a:cs typeface="+mn-cs"/>
              </a:defRPr>
            </a:lvl3pPr>
            <a:lvl4pPr marL="1657309" indent="-285744" algn="l" defTabSz="914377" rtl="0" eaLnBrk="1" latinLnBrk="0" hangingPunct="1">
              <a:lnSpc>
                <a:spcPct val="90000"/>
              </a:lnSpc>
              <a:spcBef>
                <a:spcPts val="500"/>
              </a:spcBef>
              <a:buClr>
                <a:srgbClr val="E49600"/>
              </a:buClr>
              <a:buFont typeface="Arial" panose="020B0604020202020204" pitchFamily="34" charset="0"/>
              <a:buChar char="•"/>
              <a:defRPr sz="1600" b="0" i="0" kern="1200">
                <a:solidFill>
                  <a:srgbClr val="383F59"/>
                </a:solidFill>
                <a:latin typeface="IBM Plex Sans" panose="020B0503050203000203" pitchFamily="34" charset="0"/>
                <a:ea typeface="+mn-ea"/>
                <a:cs typeface="+mn-cs"/>
              </a:defRPr>
            </a:lvl4pPr>
            <a:lvl5pPr marL="2114498" indent="-285744" algn="l" defTabSz="914377" rtl="0" eaLnBrk="1" latinLnBrk="0" hangingPunct="1">
              <a:lnSpc>
                <a:spcPct val="90000"/>
              </a:lnSpc>
              <a:spcBef>
                <a:spcPts val="500"/>
              </a:spcBef>
              <a:buClr>
                <a:srgbClr val="E49600"/>
              </a:buClr>
              <a:buFont typeface="Arial" panose="020B0604020202020204" pitchFamily="34" charset="0"/>
              <a:buChar char="•"/>
              <a:defRPr sz="1600" b="0" i="0" kern="1200">
                <a:solidFill>
                  <a:srgbClr val="383F59"/>
                </a:solidFill>
                <a:latin typeface="IBM Plex Sans" panose="020B050305020300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pPr>
            <a:r>
              <a:rPr lang="en-US" sz="2800"/>
              <a:t>Scheduling appointments</a:t>
            </a:r>
          </a:p>
          <a:p>
            <a:pPr marL="285750" indent="-285750">
              <a:lnSpc>
                <a:spcPct val="150000"/>
              </a:lnSpc>
            </a:pPr>
            <a:r>
              <a:rPr lang="en-US" sz="2800"/>
              <a:t>Helping with compliance</a:t>
            </a:r>
          </a:p>
          <a:p>
            <a:pPr marL="285750" indent="-285750">
              <a:lnSpc>
                <a:spcPct val="150000"/>
              </a:lnSpc>
            </a:pPr>
            <a:r>
              <a:rPr lang="en-US" sz="2800"/>
              <a:t>Website or social media work</a:t>
            </a:r>
          </a:p>
          <a:p>
            <a:pPr marL="285750" indent="-285750">
              <a:lnSpc>
                <a:spcPct val="150000"/>
              </a:lnSpc>
            </a:pPr>
            <a:r>
              <a:rPr lang="en-US" sz="2800"/>
              <a:t>Building or placing signage</a:t>
            </a:r>
          </a:p>
          <a:p>
            <a:pPr marL="285750" indent="-285750">
              <a:lnSpc>
                <a:spcPct val="150000"/>
              </a:lnSpc>
            </a:pPr>
            <a:r>
              <a:rPr lang="en-US" sz="2800"/>
              <a:t>Driving candidates/voters/staff</a:t>
            </a:r>
          </a:p>
          <a:p>
            <a:pPr marL="285750" indent="-285750">
              <a:lnSpc>
                <a:spcPct val="100000"/>
              </a:lnSpc>
            </a:pPr>
            <a:endParaRPr lang="en-US" sz="2600"/>
          </a:p>
        </p:txBody>
      </p:sp>
    </p:spTree>
    <p:extLst>
      <p:ext uri="{BB962C8B-B14F-4D97-AF65-F5344CB8AC3E}">
        <p14:creationId xmlns:p14="http://schemas.microsoft.com/office/powerpoint/2010/main" val="479590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1AB603-3268-3814-C394-C0528086E395}"/>
              </a:ext>
            </a:extLst>
          </p:cNvPr>
          <p:cNvSpPr>
            <a:spLocks noGrp="1"/>
          </p:cNvSpPr>
          <p:nvPr>
            <p:ph idx="1"/>
          </p:nvPr>
        </p:nvSpPr>
        <p:spPr>
          <a:xfrm>
            <a:off x="407507" y="1733584"/>
            <a:ext cx="11115899" cy="4952356"/>
          </a:xfrm>
        </p:spPr>
        <p:txBody>
          <a:bodyPr/>
          <a:lstStyle/>
          <a:p>
            <a:pPr>
              <a:lnSpc>
                <a:spcPct val="150000"/>
              </a:lnSpc>
            </a:pPr>
            <a:r>
              <a:rPr lang="en-US" sz="2600"/>
              <a:t>Aren’t “contributions” if the volunteer isn’t:</a:t>
            </a:r>
          </a:p>
          <a:p>
            <a:pPr lvl="1">
              <a:lnSpc>
                <a:spcPct val="150000"/>
              </a:lnSpc>
            </a:pPr>
            <a:r>
              <a:rPr lang="en-US" sz="2400"/>
              <a:t>Compensated for the work</a:t>
            </a:r>
          </a:p>
          <a:p>
            <a:pPr lvl="1">
              <a:lnSpc>
                <a:spcPct val="150000"/>
              </a:lnSpc>
            </a:pPr>
            <a:r>
              <a:rPr lang="en-US" sz="2400"/>
              <a:t>Ordinarily paid for this type of work</a:t>
            </a:r>
          </a:p>
          <a:p>
            <a:pPr>
              <a:lnSpc>
                <a:spcPct val="150000"/>
              </a:lnSpc>
            </a:pPr>
            <a:r>
              <a:rPr lang="en-US" sz="2600"/>
              <a:t>Don’t count toward contribution limits if these conditions are met</a:t>
            </a:r>
          </a:p>
          <a:p>
            <a:pPr>
              <a:lnSpc>
                <a:spcPct val="150000"/>
              </a:lnSpc>
            </a:pPr>
            <a:r>
              <a:rPr lang="en-US" sz="2600"/>
              <a:t>Include some exceptions for attorneys and accountants</a:t>
            </a:r>
            <a:endParaRPr lang="en-US" sz="2200"/>
          </a:p>
          <a:p>
            <a:pPr>
              <a:lnSpc>
                <a:spcPct val="150000"/>
              </a:lnSpc>
            </a:pPr>
            <a:endParaRPr lang="en-US" sz="2600"/>
          </a:p>
          <a:p>
            <a:pPr>
              <a:lnSpc>
                <a:spcPct val="150000"/>
              </a:lnSpc>
            </a:pPr>
            <a:endParaRPr lang="en-US" sz="2600"/>
          </a:p>
        </p:txBody>
      </p:sp>
      <p:sp>
        <p:nvSpPr>
          <p:cNvPr id="3" name="Title 2">
            <a:extLst>
              <a:ext uri="{FF2B5EF4-FFF2-40B4-BE49-F238E27FC236}">
                <a16:creationId xmlns:a16="http://schemas.microsoft.com/office/drawing/2014/main" id="{A617C6D8-42C5-DB0B-A01D-4AF1EF539D56}"/>
              </a:ext>
            </a:extLst>
          </p:cNvPr>
          <p:cNvSpPr>
            <a:spLocks noGrp="1"/>
          </p:cNvSpPr>
          <p:nvPr>
            <p:ph type="ctrTitle"/>
          </p:nvPr>
        </p:nvSpPr>
        <p:spPr>
          <a:xfrm>
            <a:off x="407507" y="700396"/>
            <a:ext cx="11666506" cy="691146"/>
          </a:xfrm>
        </p:spPr>
        <p:txBody>
          <a:bodyPr/>
          <a:lstStyle/>
          <a:p>
            <a:r>
              <a:rPr lang="en-US" b="0"/>
              <a:t>Volunteer services…</a:t>
            </a:r>
          </a:p>
        </p:txBody>
      </p:sp>
    </p:spTree>
    <p:extLst>
      <p:ext uri="{BB962C8B-B14F-4D97-AF65-F5344CB8AC3E}">
        <p14:creationId xmlns:p14="http://schemas.microsoft.com/office/powerpoint/2010/main" val="2047298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50EA3-1DB3-7A4B-9D08-CBC89265CB27}"/>
              </a:ext>
            </a:extLst>
          </p:cNvPr>
          <p:cNvSpPr>
            <a:spLocks noGrp="1"/>
          </p:cNvSpPr>
          <p:nvPr>
            <p:ph type="ctrTitle"/>
          </p:nvPr>
        </p:nvSpPr>
        <p:spPr/>
        <p:txBody>
          <a:bodyPr/>
          <a:lstStyle/>
          <a:p>
            <a:r>
              <a:rPr lang="en-US"/>
              <a:t>Fundraisers</a:t>
            </a:r>
          </a:p>
        </p:txBody>
      </p:sp>
    </p:spTree>
    <p:extLst>
      <p:ext uri="{BB962C8B-B14F-4D97-AF65-F5344CB8AC3E}">
        <p14:creationId xmlns:p14="http://schemas.microsoft.com/office/powerpoint/2010/main" val="2417056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CEEA3-84D2-40F9-B396-E3E97ED873C2}"/>
              </a:ext>
            </a:extLst>
          </p:cNvPr>
          <p:cNvSpPr>
            <a:spLocks noGrp="1"/>
          </p:cNvSpPr>
          <p:nvPr>
            <p:ph type="ctrTitle"/>
          </p:nvPr>
        </p:nvSpPr>
        <p:spPr/>
        <p:txBody>
          <a:bodyPr/>
          <a:lstStyle/>
          <a:p>
            <a:r>
              <a:rPr lang="en-US" b="0"/>
              <a:t>5 Types of Low-Cost Fundraisers</a:t>
            </a:r>
          </a:p>
        </p:txBody>
      </p:sp>
      <p:sp>
        <p:nvSpPr>
          <p:cNvPr id="3" name="Subtitle 2">
            <a:extLst>
              <a:ext uri="{FF2B5EF4-FFF2-40B4-BE49-F238E27FC236}">
                <a16:creationId xmlns:a16="http://schemas.microsoft.com/office/drawing/2014/main" id="{1ACC5900-B08C-48C2-AC02-3E9C33195B91}"/>
              </a:ext>
            </a:extLst>
          </p:cNvPr>
          <p:cNvSpPr>
            <a:spLocks noGrp="1"/>
          </p:cNvSpPr>
          <p:nvPr>
            <p:ph type="subTitle" idx="1"/>
          </p:nvPr>
        </p:nvSpPr>
        <p:spPr>
          <a:xfrm>
            <a:off x="407507" y="1911684"/>
            <a:ext cx="10260496" cy="3734863"/>
          </a:xfrm>
        </p:spPr>
        <p:txBody>
          <a:bodyPr/>
          <a:lstStyle/>
          <a:p>
            <a:pPr marL="514350" marR="0" lvl="0" indent="-514350" algn="l" defTabSz="914377" rtl="0" eaLnBrk="1" fontAlgn="auto" latinLnBrk="0" hangingPunct="1">
              <a:lnSpc>
                <a:spcPct val="150000"/>
              </a:lnSpc>
              <a:spcBef>
                <a:spcPts val="1000"/>
              </a:spcBef>
              <a:spcAft>
                <a:spcPts val="0"/>
              </a:spcAft>
              <a:buClr>
                <a:srgbClr val="E49600"/>
              </a:buClr>
              <a:buSzTx/>
              <a:buFont typeface="+mj-lt"/>
              <a:buAutoNum type="arabicPeriod"/>
              <a:tabLst/>
              <a:defRPr/>
            </a:pPr>
            <a:r>
              <a:rPr kumimoji="0" lang="en-US" sz="26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Retail sales at fair market value</a:t>
            </a:r>
            <a:endParaRPr lang="en-US" sz="2400" noProof="0"/>
          </a:p>
          <a:p>
            <a:pPr marL="514350" marR="0" lvl="0" indent="-514350" algn="l" defTabSz="914377" rtl="0" eaLnBrk="1" fontAlgn="auto" latinLnBrk="0" hangingPunct="1">
              <a:lnSpc>
                <a:spcPct val="150000"/>
              </a:lnSpc>
              <a:spcBef>
                <a:spcPts val="1000"/>
              </a:spcBef>
              <a:spcAft>
                <a:spcPts val="0"/>
              </a:spcAft>
              <a:buClr>
                <a:srgbClr val="E49600"/>
              </a:buClr>
              <a:buSzTx/>
              <a:buFont typeface="+mj-lt"/>
              <a:buAutoNum type="arabicPeriod"/>
              <a:tabLst/>
              <a:defRPr/>
            </a:pPr>
            <a:r>
              <a:rPr kumimoji="0" lang="en-US" sz="26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A lawful gambling operation</a:t>
            </a:r>
          </a:p>
          <a:p>
            <a:pPr marL="514350" marR="0" lvl="0" indent="-514350" algn="l" defTabSz="914377" rtl="0" eaLnBrk="1" fontAlgn="auto" latinLnBrk="0" hangingPunct="1">
              <a:lnSpc>
                <a:spcPct val="150000"/>
              </a:lnSpc>
              <a:spcBef>
                <a:spcPts val="1000"/>
              </a:spcBef>
              <a:spcAft>
                <a:spcPts val="0"/>
              </a:spcAft>
              <a:buClr>
                <a:srgbClr val="E49600"/>
              </a:buClr>
              <a:buSzTx/>
              <a:buFont typeface="+mj-lt"/>
              <a:buAutoNum type="arabicPeriod"/>
              <a:tabLst/>
              <a:defRPr/>
            </a:pPr>
            <a:r>
              <a:rPr kumimoji="0" lang="en-US" sz="26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Food or beverage event with stated admission </a:t>
            </a:r>
            <a:r>
              <a:rPr kumimoji="0" lang="en-US" sz="2600" b="1"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$100 or less</a:t>
            </a:r>
          </a:p>
          <a:p>
            <a:pPr marL="514350" marR="0" lvl="0" indent="-514350" algn="l" defTabSz="914377" rtl="0" eaLnBrk="1" fontAlgn="auto" latinLnBrk="0" hangingPunct="1">
              <a:lnSpc>
                <a:spcPct val="150000"/>
              </a:lnSpc>
              <a:spcBef>
                <a:spcPts val="1000"/>
              </a:spcBef>
              <a:spcAft>
                <a:spcPts val="0"/>
              </a:spcAft>
              <a:buClr>
                <a:srgbClr val="E49600"/>
              </a:buClr>
              <a:buSzTx/>
              <a:buFont typeface="+mj-lt"/>
              <a:buAutoNum type="arabicPeriod"/>
              <a:tabLst/>
              <a:defRPr/>
            </a:pPr>
            <a:r>
              <a:rPr kumimoji="0" lang="en-US" sz="26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Entertainment event with stated admission </a:t>
            </a:r>
            <a:r>
              <a:rPr kumimoji="0" lang="en-US" sz="2600" b="1"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$100 or less</a:t>
            </a:r>
          </a:p>
          <a:p>
            <a:pPr marL="514350" indent="-514350">
              <a:lnSpc>
                <a:spcPct val="150000"/>
              </a:lnSpc>
              <a:buClr>
                <a:srgbClr val="E49600"/>
              </a:buClr>
              <a:buFont typeface="+mj-lt"/>
              <a:buAutoNum type="arabicPeriod"/>
              <a:defRPr/>
            </a:pPr>
            <a:r>
              <a:rPr kumimoji="0" lang="en-US" sz="26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An auction with items valued at </a:t>
            </a:r>
            <a:r>
              <a:rPr kumimoji="0" lang="en-US" sz="2600" b="1"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$150 or less per donor</a:t>
            </a:r>
          </a:p>
          <a:p>
            <a:pPr marL="457189" marR="0" lvl="0" indent="-457189" algn="l" defTabSz="914377" rtl="0" eaLnBrk="1" fontAlgn="auto" latinLnBrk="0" hangingPunct="1">
              <a:lnSpc>
                <a:spcPct val="150000"/>
              </a:lnSpc>
              <a:spcBef>
                <a:spcPts val="1000"/>
              </a:spcBef>
              <a:spcAft>
                <a:spcPts val="0"/>
              </a:spcAft>
              <a:buClr>
                <a:srgbClr val="E49600"/>
              </a:buClr>
              <a:buSzTx/>
              <a:buFont typeface="Arial" panose="020B0604020202020204" pitchFamily="34" charset="0"/>
              <a:buChar char="•"/>
              <a:tabLst/>
              <a:defRPr/>
            </a:pPr>
            <a:endParaRPr kumimoji="0" lang="en-US" sz="26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endParaRPr>
          </a:p>
          <a:p>
            <a:pPr marL="457200" indent="-457200">
              <a:buFont typeface="Arial" panose="020B0604020202020204" pitchFamily="34" charset="0"/>
              <a:buChar char="•"/>
            </a:pPr>
            <a:endParaRPr lang="en-US" sz="2800"/>
          </a:p>
        </p:txBody>
      </p:sp>
    </p:spTree>
    <p:extLst>
      <p:ext uri="{BB962C8B-B14F-4D97-AF65-F5344CB8AC3E}">
        <p14:creationId xmlns:p14="http://schemas.microsoft.com/office/powerpoint/2010/main" val="393502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CEEA3-84D2-40F9-B396-E3E97ED873C2}"/>
              </a:ext>
            </a:extLst>
          </p:cNvPr>
          <p:cNvSpPr>
            <a:spLocks noGrp="1"/>
          </p:cNvSpPr>
          <p:nvPr>
            <p:ph type="ctrTitle"/>
          </p:nvPr>
        </p:nvSpPr>
        <p:spPr/>
        <p:txBody>
          <a:bodyPr/>
          <a:lstStyle/>
          <a:p>
            <a:r>
              <a:rPr lang="en-US" b="0"/>
              <a:t>On Using Public Agency Facilities</a:t>
            </a:r>
          </a:p>
        </p:txBody>
      </p:sp>
      <p:sp>
        <p:nvSpPr>
          <p:cNvPr id="3" name="Subtitle 2">
            <a:extLst>
              <a:ext uri="{FF2B5EF4-FFF2-40B4-BE49-F238E27FC236}">
                <a16:creationId xmlns:a16="http://schemas.microsoft.com/office/drawing/2014/main" id="{1ACC5900-B08C-48C2-AC02-3E9C33195B91}"/>
              </a:ext>
            </a:extLst>
          </p:cNvPr>
          <p:cNvSpPr>
            <a:spLocks noGrp="1"/>
          </p:cNvSpPr>
          <p:nvPr>
            <p:ph type="subTitle" idx="1"/>
          </p:nvPr>
        </p:nvSpPr>
        <p:spPr>
          <a:xfrm>
            <a:off x="681424" y="2224678"/>
            <a:ext cx="5414576" cy="3222393"/>
          </a:xfrm>
        </p:spPr>
        <p:txBody>
          <a:bodyPr/>
          <a:lstStyle/>
          <a:p>
            <a:pPr marL="0" marR="0" lvl="0" indent="0" algn="ctr" defTabSz="914377" rtl="0" eaLnBrk="1" fontAlgn="auto" latinLnBrk="0" hangingPunct="1">
              <a:lnSpc>
                <a:spcPct val="150000"/>
              </a:lnSpc>
              <a:spcBef>
                <a:spcPts val="1000"/>
              </a:spcBef>
              <a:spcAft>
                <a:spcPts val="0"/>
              </a:spcAft>
              <a:buClr>
                <a:srgbClr val="E49600"/>
              </a:buClr>
              <a:buSzTx/>
              <a:buFont typeface="Arial" panose="020B0604020202020204" pitchFamily="34" charset="0"/>
              <a:buNone/>
              <a:tabLst/>
              <a:defRPr/>
            </a:pPr>
            <a:r>
              <a:rPr kumimoji="0" lang="en-US" sz="28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State law restricts the use of public facilities to support or oppose candidates or ballot measures.</a:t>
            </a:r>
            <a:endParaRPr kumimoji="0" lang="en-US" sz="2800" b="1" i="0" u="none" strike="noStrike" kern="1200" cap="none" spc="0" normalizeH="0" baseline="0" noProof="0">
              <a:ln>
                <a:noFill/>
              </a:ln>
              <a:solidFill>
                <a:srgbClr val="383F59"/>
              </a:solidFill>
              <a:effectLst/>
              <a:uLnTx/>
              <a:uFillTx/>
              <a:latin typeface="IBM Plex Sans" panose="020B0503050203000203" pitchFamily="34" charset="0"/>
              <a:ea typeface="+mn-ea"/>
              <a:cs typeface="+mn-cs"/>
            </a:endParaRPr>
          </a:p>
          <a:p>
            <a:pPr marR="0" lvl="0" algn="ctr" defTabSz="914377" rtl="0" eaLnBrk="1" fontAlgn="auto" latinLnBrk="0" hangingPunct="1">
              <a:lnSpc>
                <a:spcPct val="150000"/>
              </a:lnSpc>
              <a:spcBef>
                <a:spcPts val="1000"/>
              </a:spcBef>
              <a:spcAft>
                <a:spcPts val="0"/>
              </a:spcAft>
              <a:buClr>
                <a:srgbClr val="E49600"/>
              </a:buClr>
              <a:buSzTx/>
              <a:tabLst/>
              <a:defRPr/>
            </a:pPr>
            <a:r>
              <a:rPr kumimoji="0" lang="en-US" sz="28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 </a:t>
            </a:r>
            <a:endParaRPr kumimoji="0" lang="en-US" sz="2800" b="1" i="0" u="none" strike="noStrike" kern="1200" cap="none" spc="0" normalizeH="0" baseline="0" noProof="0">
              <a:ln>
                <a:noFill/>
              </a:ln>
              <a:solidFill>
                <a:srgbClr val="383F59"/>
              </a:solidFill>
              <a:effectLst/>
              <a:uLnTx/>
              <a:uFillTx/>
              <a:latin typeface="IBM Plex Sans" panose="020B0503050203000203" pitchFamily="34" charset="0"/>
              <a:ea typeface="+mn-ea"/>
              <a:cs typeface="+mn-cs"/>
            </a:endParaRPr>
          </a:p>
          <a:p>
            <a:pPr marL="457189" marR="0" lvl="0" indent="-457189" algn="l" defTabSz="914377" rtl="0" eaLnBrk="1" fontAlgn="auto" latinLnBrk="0" hangingPunct="1">
              <a:lnSpc>
                <a:spcPct val="150000"/>
              </a:lnSpc>
              <a:spcBef>
                <a:spcPts val="1000"/>
              </a:spcBef>
              <a:spcAft>
                <a:spcPts val="0"/>
              </a:spcAft>
              <a:buClr>
                <a:srgbClr val="E49600"/>
              </a:buClr>
              <a:buSzTx/>
              <a:buFont typeface="Arial" panose="020B0604020202020204" pitchFamily="34" charset="0"/>
              <a:buChar char="•"/>
              <a:tabLst/>
              <a:defRPr/>
            </a:pPr>
            <a:endParaRPr kumimoji="0" lang="en-US" sz="28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endParaRPr>
          </a:p>
          <a:p>
            <a:pPr marL="457200" indent="-457200">
              <a:buFont typeface="Arial" panose="020B0604020202020204" pitchFamily="34" charset="0"/>
              <a:buChar char="•"/>
            </a:pPr>
            <a:endParaRPr lang="en-US" sz="2800"/>
          </a:p>
        </p:txBody>
      </p:sp>
      <p:pic>
        <p:nvPicPr>
          <p:cNvPr id="5" name="Picture 4" descr="Exterior of an elementary school">
            <a:extLst>
              <a:ext uri="{FF2B5EF4-FFF2-40B4-BE49-F238E27FC236}">
                <a16:creationId xmlns:a16="http://schemas.microsoft.com/office/drawing/2014/main" id="{E07783FC-95AB-B127-1A30-659F65A1E554}"/>
              </a:ext>
            </a:extLst>
          </p:cNvPr>
          <p:cNvPicPr>
            <a:picLocks noChangeAspect="1"/>
          </p:cNvPicPr>
          <p:nvPr/>
        </p:nvPicPr>
        <p:blipFill>
          <a:blip r:embed="rId3"/>
          <a:stretch>
            <a:fillRect/>
          </a:stretch>
        </p:blipFill>
        <p:spPr>
          <a:xfrm>
            <a:off x="6559656" y="2067362"/>
            <a:ext cx="4707984" cy="3094574"/>
          </a:xfrm>
          <a:prstGeom prst="rect">
            <a:avLst/>
          </a:prstGeom>
        </p:spPr>
      </p:pic>
    </p:spTree>
    <p:extLst>
      <p:ext uri="{BB962C8B-B14F-4D97-AF65-F5344CB8AC3E}">
        <p14:creationId xmlns:p14="http://schemas.microsoft.com/office/powerpoint/2010/main" val="2533998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50EA3-1DB3-7A4B-9D08-CBC89265CB27}"/>
              </a:ext>
            </a:extLst>
          </p:cNvPr>
          <p:cNvSpPr>
            <a:spLocks noGrp="1"/>
          </p:cNvSpPr>
          <p:nvPr>
            <p:ph type="ctrTitle"/>
          </p:nvPr>
        </p:nvSpPr>
        <p:spPr>
          <a:xfrm>
            <a:off x="448604" y="2026851"/>
            <a:ext cx="10981396" cy="1253780"/>
          </a:xfrm>
        </p:spPr>
        <p:txBody>
          <a:bodyPr/>
          <a:lstStyle/>
          <a:p>
            <a:r>
              <a:rPr lang="en-US"/>
              <a:t>Expenditures</a:t>
            </a:r>
          </a:p>
        </p:txBody>
      </p:sp>
      <p:sp>
        <p:nvSpPr>
          <p:cNvPr id="3" name="Title 1">
            <a:extLst>
              <a:ext uri="{FF2B5EF4-FFF2-40B4-BE49-F238E27FC236}">
                <a16:creationId xmlns:a16="http://schemas.microsoft.com/office/drawing/2014/main" id="{CE2C6CF6-23F1-A881-1D9C-6719E2226663}"/>
              </a:ext>
            </a:extLst>
          </p:cNvPr>
          <p:cNvSpPr txBox="1">
            <a:spLocks/>
          </p:cNvSpPr>
          <p:nvPr/>
        </p:nvSpPr>
        <p:spPr>
          <a:xfrm>
            <a:off x="448604" y="3408450"/>
            <a:ext cx="10981396" cy="1253780"/>
          </a:xfrm>
          <a:prstGeom prst="rect">
            <a:avLst/>
          </a:prstGeom>
        </p:spPr>
        <p:txBody>
          <a:bodyPr anchor="t"/>
          <a:lstStyle>
            <a:lvl1pPr algn="l" defTabSz="914377" rtl="0" eaLnBrk="1" latinLnBrk="0" hangingPunct="1">
              <a:lnSpc>
                <a:spcPct val="90000"/>
              </a:lnSpc>
              <a:spcBef>
                <a:spcPct val="0"/>
              </a:spcBef>
              <a:buNone/>
              <a:defRPr sz="6000" b="1" i="0" kern="1200">
                <a:solidFill>
                  <a:srgbClr val="383F59"/>
                </a:solidFill>
                <a:latin typeface="IBM Plex Sans" panose="020B0503050203000203" pitchFamily="34" charset="0"/>
                <a:ea typeface="+mj-ea"/>
                <a:cs typeface="+mj-cs"/>
              </a:defRPr>
            </a:lvl1pPr>
          </a:lstStyle>
          <a:p>
            <a:endParaRPr lang="en-US" sz="3600" b="0"/>
          </a:p>
        </p:txBody>
      </p:sp>
    </p:spTree>
    <p:extLst>
      <p:ext uri="{BB962C8B-B14F-4D97-AF65-F5344CB8AC3E}">
        <p14:creationId xmlns:p14="http://schemas.microsoft.com/office/powerpoint/2010/main" val="2224714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1AB603-3268-3814-C394-C0528086E395}"/>
              </a:ext>
            </a:extLst>
          </p:cNvPr>
          <p:cNvSpPr>
            <a:spLocks noGrp="1"/>
          </p:cNvSpPr>
          <p:nvPr>
            <p:ph idx="1"/>
          </p:nvPr>
        </p:nvSpPr>
        <p:spPr>
          <a:xfrm>
            <a:off x="407507" y="1772912"/>
            <a:ext cx="11115899" cy="4952356"/>
          </a:xfrm>
        </p:spPr>
        <p:txBody>
          <a:bodyPr/>
          <a:lstStyle/>
          <a:p>
            <a:pPr>
              <a:lnSpc>
                <a:spcPct val="150000"/>
              </a:lnSpc>
            </a:pPr>
            <a:endParaRPr lang="en-US" sz="2600"/>
          </a:p>
          <a:p>
            <a:pPr>
              <a:lnSpc>
                <a:spcPct val="150000"/>
              </a:lnSpc>
            </a:pPr>
            <a:endParaRPr lang="en-US" sz="2600"/>
          </a:p>
        </p:txBody>
      </p:sp>
      <p:sp>
        <p:nvSpPr>
          <p:cNvPr id="3" name="Title 2">
            <a:extLst>
              <a:ext uri="{FF2B5EF4-FFF2-40B4-BE49-F238E27FC236}">
                <a16:creationId xmlns:a16="http://schemas.microsoft.com/office/drawing/2014/main" id="{A617C6D8-42C5-DB0B-A01D-4AF1EF539D56}"/>
              </a:ext>
            </a:extLst>
          </p:cNvPr>
          <p:cNvSpPr>
            <a:spLocks noGrp="1"/>
          </p:cNvSpPr>
          <p:nvPr>
            <p:ph type="ctrTitle"/>
          </p:nvPr>
        </p:nvSpPr>
        <p:spPr/>
        <p:txBody>
          <a:bodyPr/>
          <a:lstStyle/>
          <a:p>
            <a:r>
              <a:rPr lang="en-US" b="0"/>
              <a:t>Reporting Common Expenditures</a:t>
            </a:r>
          </a:p>
        </p:txBody>
      </p:sp>
      <p:graphicFrame>
        <p:nvGraphicFramePr>
          <p:cNvPr id="4" name="Table 4">
            <a:extLst>
              <a:ext uri="{FF2B5EF4-FFF2-40B4-BE49-F238E27FC236}">
                <a16:creationId xmlns:a16="http://schemas.microsoft.com/office/drawing/2014/main" id="{82E95047-5BD8-E3B6-F07B-6FA0069EDBD6}"/>
              </a:ext>
            </a:extLst>
          </p:cNvPr>
          <p:cNvGraphicFramePr>
            <a:graphicFrameLocks/>
          </p:cNvGraphicFramePr>
          <p:nvPr>
            <p:extLst>
              <p:ext uri="{D42A27DB-BD31-4B8C-83A1-F6EECF244321}">
                <p14:modId xmlns:p14="http://schemas.microsoft.com/office/powerpoint/2010/main" val="1092805266"/>
              </p:ext>
            </p:extLst>
          </p:nvPr>
        </p:nvGraphicFramePr>
        <p:xfrm>
          <a:off x="610816" y="2029234"/>
          <a:ext cx="10970367" cy="2560320"/>
        </p:xfrm>
        <a:graphic>
          <a:graphicData uri="http://schemas.openxmlformats.org/drawingml/2006/table">
            <a:tbl>
              <a:tblPr firstRow="1" bandRow="1">
                <a:tableStyleId>{00A15C55-8517-42AA-B614-E9B94910E393}</a:tableStyleId>
              </a:tblPr>
              <a:tblGrid>
                <a:gridCol w="3561071">
                  <a:extLst>
                    <a:ext uri="{9D8B030D-6E8A-4147-A177-3AD203B41FA5}">
                      <a16:colId xmlns:a16="http://schemas.microsoft.com/office/drawing/2014/main" val="385920937"/>
                    </a:ext>
                  </a:extLst>
                </a:gridCol>
                <a:gridCol w="7409296">
                  <a:extLst>
                    <a:ext uri="{9D8B030D-6E8A-4147-A177-3AD203B41FA5}">
                      <a16:colId xmlns:a16="http://schemas.microsoft.com/office/drawing/2014/main" val="972407290"/>
                    </a:ext>
                  </a:extLst>
                </a:gridCol>
              </a:tblGrid>
              <a:tr h="370840">
                <a:tc>
                  <a:txBody>
                    <a:bodyPr/>
                    <a:lstStyle/>
                    <a:p>
                      <a:r>
                        <a:rPr lang="en-US" sz="2400">
                          <a:effectLst>
                            <a:outerShdw blurRad="38100" dist="38100" dir="2700000" algn="tl">
                              <a:srgbClr val="000000">
                                <a:alpha val="43137"/>
                              </a:srgbClr>
                            </a:outerShdw>
                          </a:effectLst>
                          <a:latin typeface="IBM Plex Sans" panose="020B0503050203000203" pitchFamily="34" charset="0"/>
                        </a:rPr>
                        <a:t>COMMON TYPES</a:t>
                      </a:r>
                    </a:p>
                  </a:txBody>
                  <a:tcPr/>
                </a:tc>
                <a:tc>
                  <a:txBody>
                    <a:bodyPr/>
                    <a:lstStyle/>
                    <a:p>
                      <a:r>
                        <a:rPr lang="en-US" sz="2400">
                          <a:effectLst>
                            <a:outerShdw blurRad="38100" dist="38100" dir="2700000" algn="tl">
                              <a:srgbClr val="000000">
                                <a:alpha val="43137"/>
                              </a:srgbClr>
                            </a:outerShdw>
                          </a:effectLst>
                          <a:latin typeface="IBM Plex Sans" panose="020B0503050203000203" pitchFamily="34" charset="0"/>
                        </a:rPr>
                        <a:t>WHAT TO REPORT ABOUT EXPENDITURE</a:t>
                      </a:r>
                    </a:p>
                  </a:txBody>
                  <a:tcPr/>
                </a:tc>
                <a:extLst>
                  <a:ext uri="{0D108BD9-81ED-4DB2-BD59-A6C34878D82A}">
                    <a16:rowId xmlns:a16="http://schemas.microsoft.com/office/drawing/2014/main" val="3724243948"/>
                  </a:ext>
                </a:extLst>
              </a:tr>
              <a:tr h="370840">
                <a:tc>
                  <a:txBody>
                    <a:bodyPr/>
                    <a:lstStyle/>
                    <a:p>
                      <a:r>
                        <a:rPr lang="en-US" sz="2400">
                          <a:latin typeface="IBM Plex Sans" panose="020B0503050203000203" pitchFamily="34" charset="0"/>
                        </a:rPr>
                        <a:t>Vendor purchase</a:t>
                      </a:r>
                    </a:p>
                  </a:txBody>
                  <a:tcPr/>
                </a:tc>
                <a:tc>
                  <a:txBody>
                    <a:bodyPr/>
                    <a:lstStyle/>
                    <a:p>
                      <a:r>
                        <a:rPr lang="en-US" sz="2400">
                          <a:latin typeface="IBM Plex Sans" panose="020B0503050203000203" pitchFamily="34" charset="0"/>
                        </a:rPr>
                        <a:t>Vendor name and address</a:t>
                      </a:r>
                    </a:p>
                  </a:txBody>
                  <a:tcPr/>
                </a:tc>
                <a:extLst>
                  <a:ext uri="{0D108BD9-81ED-4DB2-BD59-A6C34878D82A}">
                    <a16:rowId xmlns:a16="http://schemas.microsoft.com/office/drawing/2014/main" val="3261798612"/>
                  </a:ext>
                </a:extLst>
              </a:tr>
              <a:tr h="370840">
                <a:tc>
                  <a:txBody>
                    <a:bodyPr/>
                    <a:lstStyle/>
                    <a:p>
                      <a:r>
                        <a:rPr lang="en-US" sz="2400">
                          <a:latin typeface="IBM Plex Sans" panose="020B0503050203000203" pitchFamily="34" charset="0"/>
                        </a:rPr>
                        <a:t>Reimbursement</a:t>
                      </a:r>
                    </a:p>
                  </a:txBody>
                  <a:tcPr/>
                </a:tc>
                <a:tc>
                  <a:txBody>
                    <a:bodyPr/>
                    <a:lstStyle/>
                    <a:p>
                      <a:r>
                        <a:rPr lang="en-US" sz="2400">
                          <a:latin typeface="IBM Plex Sans" panose="020B0503050203000203" pitchFamily="34" charset="0"/>
                        </a:rPr>
                        <a:t>Item purchased, vendor name and location, person reimbursed</a:t>
                      </a:r>
                    </a:p>
                  </a:txBody>
                  <a:tcPr/>
                </a:tc>
                <a:extLst>
                  <a:ext uri="{0D108BD9-81ED-4DB2-BD59-A6C34878D82A}">
                    <a16:rowId xmlns:a16="http://schemas.microsoft.com/office/drawing/2014/main" val="1582771495"/>
                  </a:ext>
                </a:extLst>
              </a:tr>
              <a:tr h="370840">
                <a:tc>
                  <a:txBody>
                    <a:bodyPr/>
                    <a:lstStyle/>
                    <a:p>
                      <a:r>
                        <a:rPr lang="en-US" sz="2400">
                          <a:latin typeface="IBM Plex Sans" panose="020B0503050203000203" pitchFamily="34" charset="0"/>
                        </a:rPr>
                        <a:t>Consultant services</a:t>
                      </a:r>
                    </a:p>
                  </a:txBody>
                  <a:tcPr/>
                </a:tc>
                <a:tc>
                  <a:txBody>
                    <a:bodyPr/>
                    <a:lstStyle/>
                    <a:p>
                      <a:r>
                        <a:rPr lang="en-US" sz="2400">
                          <a:latin typeface="IBM Plex Sans" panose="020B0503050203000203" pitchFamily="34" charset="0"/>
                        </a:rPr>
                        <a:t>Work provided, date, name and address of vendor/sub-vendor</a:t>
                      </a:r>
                    </a:p>
                  </a:txBody>
                  <a:tcPr/>
                </a:tc>
                <a:extLst>
                  <a:ext uri="{0D108BD9-81ED-4DB2-BD59-A6C34878D82A}">
                    <a16:rowId xmlns:a16="http://schemas.microsoft.com/office/drawing/2014/main" val="1588216964"/>
                  </a:ext>
                </a:extLst>
              </a:tr>
            </a:tbl>
          </a:graphicData>
        </a:graphic>
      </p:graphicFrame>
      <p:sp>
        <p:nvSpPr>
          <p:cNvPr id="5" name="TextBox 4">
            <a:extLst>
              <a:ext uri="{FF2B5EF4-FFF2-40B4-BE49-F238E27FC236}">
                <a16:creationId xmlns:a16="http://schemas.microsoft.com/office/drawing/2014/main" id="{7611B6AC-461C-B187-EF4F-C5AC47552C04}"/>
              </a:ext>
            </a:extLst>
          </p:cNvPr>
          <p:cNvSpPr txBox="1"/>
          <p:nvPr/>
        </p:nvSpPr>
        <p:spPr>
          <a:xfrm>
            <a:off x="1052051" y="4914547"/>
            <a:ext cx="10087896" cy="5859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All candidate campaign expenditures must be related to the </a:t>
            </a:r>
            <a:r>
              <a:rPr kumimoji="0" lang="en-US" sz="2400" b="1"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campaign</a:t>
            </a:r>
            <a:r>
              <a:rPr kumimoji="0" lang="en-US" sz="24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a:t>
            </a:r>
          </a:p>
        </p:txBody>
      </p:sp>
    </p:spTree>
    <p:extLst>
      <p:ext uri="{BB962C8B-B14F-4D97-AF65-F5344CB8AC3E}">
        <p14:creationId xmlns:p14="http://schemas.microsoft.com/office/powerpoint/2010/main" val="940996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3F4A826C-C6F2-DF89-54B3-8EA4C1830A5D}"/>
              </a:ext>
            </a:extLst>
          </p:cNvPr>
          <p:cNvSpPr>
            <a:spLocks noGrp="1"/>
          </p:cNvSpPr>
          <p:nvPr>
            <p:ph idx="1"/>
          </p:nvPr>
        </p:nvSpPr>
        <p:spPr>
          <a:xfrm>
            <a:off x="707924" y="1997033"/>
            <a:ext cx="5083277" cy="3503337"/>
          </a:xfrm>
        </p:spPr>
        <p:txBody>
          <a:bodyPr/>
          <a:lstStyle/>
          <a:p>
            <a:pPr marL="0" indent="0" algn="ctr">
              <a:lnSpc>
                <a:spcPct val="150000"/>
              </a:lnSpc>
              <a:buNone/>
            </a:pPr>
            <a:r>
              <a:rPr lang="en-US" sz="2000" b="0" i="0">
                <a:effectLst/>
                <a:latin typeface="IBM Plex Sans" panose="020B0503050203000203" pitchFamily="34" charset="0"/>
              </a:rPr>
              <a:t> </a:t>
            </a:r>
            <a:r>
              <a:rPr lang="en-US" sz="3200" b="0" i="1">
                <a:effectLst/>
                <a:latin typeface="IBM Plex Sans" panose="020B0503050203000203" pitchFamily="34" charset="0"/>
              </a:rPr>
              <a:t>You (and others who spend for the campaign) must keep </a:t>
            </a:r>
            <a:r>
              <a:rPr lang="en-US" sz="3200" b="1" i="1">
                <a:effectLst/>
                <a:latin typeface="IBM Plex Sans" panose="020B0503050203000203" pitchFamily="34" charset="0"/>
              </a:rPr>
              <a:t>receipts</a:t>
            </a:r>
            <a:r>
              <a:rPr lang="en-US" sz="3200" b="0" i="1">
                <a:effectLst/>
                <a:latin typeface="IBM Plex Sans" panose="020B0503050203000203" pitchFamily="34" charset="0"/>
              </a:rPr>
              <a:t>.</a:t>
            </a:r>
            <a:endParaRPr lang="en-US" sz="3200" i="1"/>
          </a:p>
        </p:txBody>
      </p:sp>
      <p:pic>
        <p:nvPicPr>
          <p:cNvPr id="3" name="Picture 2" descr="Hands of person using credit card reader">
            <a:extLst>
              <a:ext uri="{FF2B5EF4-FFF2-40B4-BE49-F238E27FC236}">
                <a16:creationId xmlns:a16="http://schemas.microsoft.com/office/drawing/2014/main" id="{DF6251CE-DC4D-7B1D-5CF5-CF8CE44DA9EE}"/>
              </a:ext>
            </a:extLst>
          </p:cNvPr>
          <p:cNvPicPr>
            <a:picLocks noChangeAspect="1"/>
          </p:cNvPicPr>
          <p:nvPr/>
        </p:nvPicPr>
        <p:blipFill>
          <a:blip r:embed="rId3">
            <a:alphaModFix amt="50000"/>
          </a:blip>
          <a:stretch>
            <a:fillRect/>
          </a:stretch>
        </p:blipFill>
        <p:spPr>
          <a:xfrm>
            <a:off x="6400801" y="1852152"/>
            <a:ext cx="5143500" cy="3429000"/>
          </a:xfrm>
          <a:prstGeom prst="rect">
            <a:avLst/>
          </a:prstGeom>
        </p:spPr>
      </p:pic>
      <p:sp>
        <p:nvSpPr>
          <p:cNvPr id="7" name="Title 2">
            <a:extLst>
              <a:ext uri="{FF2B5EF4-FFF2-40B4-BE49-F238E27FC236}">
                <a16:creationId xmlns:a16="http://schemas.microsoft.com/office/drawing/2014/main" id="{D9BCEF2F-996E-6A44-8A5D-D98241DA1FE6}"/>
              </a:ext>
            </a:extLst>
          </p:cNvPr>
          <p:cNvSpPr>
            <a:spLocks noGrp="1"/>
          </p:cNvSpPr>
          <p:nvPr>
            <p:ph type="ctrTitle"/>
          </p:nvPr>
        </p:nvSpPr>
        <p:spPr>
          <a:xfrm>
            <a:off x="1203919" y="666484"/>
            <a:ext cx="3082945" cy="691146"/>
          </a:xfrm>
        </p:spPr>
        <p:txBody>
          <a:bodyPr/>
          <a:lstStyle/>
          <a:p>
            <a:r>
              <a:rPr lang="en-US" b="0"/>
              <a:t>Key Point</a:t>
            </a:r>
          </a:p>
        </p:txBody>
      </p:sp>
      <p:pic>
        <p:nvPicPr>
          <p:cNvPr id="8" name="Picture 7">
            <a:extLst>
              <a:ext uri="{FF2B5EF4-FFF2-40B4-BE49-F238E27FC236}">
                <a16:creationId xmlns:a16="http://schemas.microsoft.com/office/drawing/2014/main" id="{295895D2-6CFE-4957-24CE-26FC06FAB34F}"/>
              </a:ext>
            </a:extLst>
          </p:cNvPr>
          <p:cNvPicPr>
            <a:picLocks noChangeAspect="1"/>
          </p:cNvPicPr>
          <p:nvPr/>
        </p:nvPicPr>
        <p:blipFill>
          <a:blip r:embed="rId4"/>
          <a:stretch>
            <a:fillRect/>
          </a:stretch>
        </p:blipFill>
        <p:spPr>
          <a:xfrm>
            <a:off x="363714" y="437054"/>
            <a:ext cx="914479" cy="920576"/>
          </a:xfrm>
          <a:prstGeom prst="rect">
            <a:avLst/>
          </a:prstGeom>
        </p:spPr>
      </p:pic>
    </p:spTree>
    <p:extLst>
      <p:ext uri="{BB962C8B-B14F-4D97-AF65-F5344CB8AC3E}">
        <p14:creationId xmlns:p14="http://schemas.microsoft.com/office/powerpoint/2010/main" val="946586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9BAB4C-FAA8-4896-C392-EB8968D6AA0C}"/>
              </a:ext>
            </a:extLst>
          </p:cNvPr>
          <p:cNvSpPr>
            <a:spLocks noGrp="1"/>
          </p:cNvSpPr>
          <p:nvPr>
            <p:ph type="ctrTitle"/>
          </p:nvPr>
        </p:nvSpPr>
        <p:spPr>
          <a:xfrm>
            <a:off x="407504" y="651234"/>
            <a:ext cx="9780102" cy="691146"/>
          </a:xfrm>
        </p:spPr>
        <p:txBody>
          <a:bodyPr/>
          <a:lstStyle/>
          <a:p>
            <a:r>
              <a:rPr lang="en-US" b="0"/>
              <a:t>Why This Class?</a:t>
            </a:r>
          </a:p>
        </p:txBody>
      </p:sp>
      <p:sp>
        <p:nvSpPr>
          <p:cNvPr id="24" name="Rectangle: Rounded Corners 23">
            <a:extLst>
              <a:ext uri="{FF2B5EF4-FFF2-40B4-BE49-F238E27FC236}">
                <a16:creationId xmlns:a16="http://schemas.microsoft.com/office/drawing/2014/main" id="{C984ECE0-9F16-98DF-6FC6-E46D77BE505B}"/>
              </a:ext>
            </a:extLst>
          </p:cNvPr>
          <p:cNvSpPr/>
          <p:nvPr/>
        </p:nvSpPr>
        <p:spPr>
          <a:xfrm>
            <a:off x="504985" y="1894663"/>
            <a:ext cx="8924150" cy="1101213"/>
          </a:xfrm>
          <a:prstGeom prst="roundRect">
            <a:avLst>
              <a:gd name="adj" fmla="val 10000"/>
            </a:avLst>
          </a:prstGeom>
          <a:solidFill>
            <a:srgbClr val="FFF4E7"/>
          </a:solidFill>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 name="Rectangle 24" descr="Head with Gears">
            <a:extLst>
              <a:ext uri="{FF2B5EF4-FFF2-40B4-BE49-F238E27FC236}">
                <a16:creationId xmlns:a16="http://schemas.microsoft.com/office/drawing/2014/main" id="{6E735053-C384-43AC-9D2B-77F6D870913B}"/>
              </a:ext>
            </a:extLst>
          </p:cNvPr>
          <p:cNvSpPr/>
          <p:nvPr/>
        </p:nvSpPr>
        <p:spPr>
          <a:xfrm>
            <a:off x="755278" y="2012145"/>
            <a:ext cx="866247" cy="86624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grpSp>
        <p:nvGrpSpPr>
          <p:cNvPr id="26" name="Group 25">
            <a:extLst>
              <a:ext uri="{FF2B5EF4-FFF2-40B4-BE49-F238E27FC236}">
                <a16:creationId xmlns:a16="http://schemas.microsoft.com/office/drawing/2014/main" id="{825A0DE1-3C85-3DC2-C08F-396033B01C98}"/>
              </a:ext>
            </a:extLst>
          </p:cNvPr>
          <p:cNvGrpSpPr/>
          <p:nvPr/>
        </p:nvGrpSpPr>
        <p:grpSpPr>
          <a:xfrm>
            <a:off x="1871818" y="1657770"/>
            <a:ext cx="6328284" cy="1592203"/>
            <a:chOff x="1469275" y="-16535"/>
            <a:chExt cx="4894948" cy="1592203"/>
          </a:xfrm>
        </p:grpSpPr>
        <p:sp>
          <p:nvSpPr>
            <p:cNvPr id="27" name="Rectangle 26">
              <a:extLst>
                <a:ext uri="{FF2B5EF4-FFF2-40B4-BE49-F238E27FC236}">
                  <a16:creationId xmlns:a16="http://schemas.microsoft.com/office/drawing/2014/main" id="{A5C6AF7C-F925-8BA9-17B5-A8F41628D979}"/>
                </a:ext>
              </a:extLst>
            </p:cNvPr>
            <p:cNvSpPr/>
            <p:nvPr/>
          </p:nvSpPr>
          <p:spPr>
            <a:xfrm>
              <a:off x="1819120" y="673"/>
              <a:ext cx="4545103" cy="157499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8" name="TextBox 27">
              <a:extLst>
                <a:ext uri="{FF2B5EF4-FFF2-40B4-BE49-F238E27FC236}">
                  <a16:creationId xmlns:a16="http://schemas.microsoft.com/office/drawing/2014/main" id="{F292F967-D8EA-AD79-8AF2-8DE8F9491C29}"/>
                </a:ext>
              </a:extLst>
            </p:cNvPr>
            <p:cNvSpPr txBox="1"/>
            <p:nvPr/>
          </p:nvSpPr>
          <p:spPr>
            <a:xfrm>
              <a:off x="1469275" y="-16535"/>
              <a:ext cx="4545103" cy="157499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6687" tIns="166687" rIns="166687" bIns="166687" numCol="1" spcCol="1270" anchor="ctr" anchorCtr="0">
              <a:noAutofit/>
            </a:bodyPr>
            <a:lstStyle/>
            <a:p>
              <a:pPr marL="0" lvl="0" indent="0" algn="l" defTabSz="1111250">
                <a:lnSpc>
                  <a:spcPct val="90000"/>
                </a:lnSpc>
                <a:spcBef>
                  <a:spcPct val="0"/>
                </a:spcBef>
                <a:spcAft>
                  <a:spcPct val="35000"/>
                </a:spcAft>
                <a:buNone/>
              </a:pPr>
              <a:r>
                <a:rPr lang="en-US" sz="2800" kern="1200">
                  <a:solidFill>
                    <a:srgbClr val="383F59"/>
                  </a:solidFill>
                  <a:latin typeface="IBM Plex Sans" panose="020B0503050203000203" pitchFamily="34" charset="0"/>
                </a:rPr>
                <a:t>Increase your understanding</a:t>
              </a:r>
            </a:p>
          </p:txBody>
        </p:sp>
      </p:grpSp>
      <p:sp>
        <p:nvSpPr>
          <p:cNvPr id="29" name="Rectangle: Rounded Corners 28">
            <a:extLst>
              <a:ext uri="{FF2B5EF4-FFF2-40B4-BE49-F238E27FC236}">
                <a16:creationId xmlns:a16="http://schemas.microsoft.com/office/drawing/2014/main" id="{C90BBBF5-7355-5E25-884E-D3C7488D04EC}"/>
              </a:ext>
            </a:extLst>
          </p:cNvPr>
          <p:cNvSpPr/>
          <p:nvPr/>
        </p:nvSpPr>
        <p:spPr>
          <a:xfrm>
            <a:off x="1396033" y="3165419"/>
            <a:ext cx="8924149" cy="1101213"/>
          </a:xfrm>
          <a:prstGeom prst="roundRect">
            <a:avLst>
              <a:gd name="adj" fmla="val 10000"/>
            </a:avLst>
          </a:prstGeom>
          <a:solidFill>
            <a:srgbClr val="FFF4E7"/>
          </a:solidFill>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31" name="Group 30">
            <a:extLst>
              <a:ext uri="{FF2B5EF4-FFF2-40B4-BE49-F238E27FC236}">
                <a16:creationId xmlns:a16="http://schemas.microsoft.com/office/drawing/2014/main" id="{94885C37-5338-6318-9221-AE4F3BAE06B1}"/>
              </a:ext>
            </a:extLst>
          </p:cNvPr>
          <p:cNvGrpSpPr/>
          <p:nvPr/>
        </p:nvGrpSpPr>
        <p:grpSpPr>
          <a:xfrm>
            <a:off x="2762867" y="2928526"/>
            <a:ext cx="6328284" cy="1592203"/>
            <a:chOff x="1469275" y="-16535"/>
            <a:chExt cx="4894948" cy="1592203"/>
          </a:xfrm>
        </p:grpSpPr>
        <p:sp>
          <p:nvSpPr>
            <p:cNvPr id="32" name="Rectangle 31">
              <a:extLst>
                <a:ext uri="{FF2B5EF4-FFF2-40B4-BE49-F238E27FC236}">
                  <a16:creationId xmlns:a16="http://schemas.microsoft.com/office/drawing/2014/main" id="{798C4E0F-07CB-CC9F-5D77-D2AF1297C0EF}"/>
                </a:ext>
              </a:extLst>
            </p:cNvPr>
            <p:cNvSpPr/>
            <p:nvPr/>
          </p:nvSpPr>
          <p:spPr>
            <a:xfrm>
              <a:off x="1819120" y="673"/>
              <a:ext cx="4545103" cy="157499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3" name="TextBox 32">
              <a:extLst>
                <a:ext uri="{FF2B5EF4-FFF2-40B4-BE49-F238E27FC236}">
                  <a16:creationId xmlns:a16="http://schemas.microsoft.com/office/drawing/2014/main" id="{69DA26F9-8148-9104-DC61-ED9E933DF1D5}"/>
                </a:ext>
              </a:extLst>
            </p:cNvPr>
            <p:cNvSpPr txBox="1"/>
            <p:nvPr/>
          </p:nvSpPr>
          <p:spPr>
            <a:xfrm>
              <a:off x="1469275" y="-16535"/>
              <a:ext cx="4545103" cy="157499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6687" tIns="166687" rIns="166687" bIns="166687" numCol="1" spcCol="1270" anchor="ctr" anchorCtr="0">
              <a:noAutofit/>
            </a:bodyPr>
            <a:lstStyle/>
            <a:p>
              <a:pPr marL="0" lvl="0" indent="0" algn="l" defTabSz="1111250">
                <a:lnSpc>
                  <a:spcPct val="90000"/>
                </a:lnSpc>
                <a:spcBef>
                  <a:spcPct val="0"/>
                </a:spcBef>
                <a:spcAft>
                  <a:spcPct val="35000"/>
                </a:spcAft>
                <a:buNone/>
              </a:pPr>
              <a:r>
                <a:rPr lang="en-US" sz="2800" kern="1200">
                  <a:solidFill>
                    <a:srgbClr val="383F59"/>
                  </a:solidFill>
                  <a:latin typeface="IBM Plex Sans" panose="020B0503050203000203" pitchFamily="34" charset="0"/>
                </a:rPr>
                <a:t>Increase your confidence</a:t>
              </a:r>
            </a:p>
          </p:txBody>
        </p:sp>
      </p:grpSp>
      <p:sp>
        <p:nvSpPr>
          <p:cNvPr id="38" name="Rectangle: Rounded Corners 37">
            <a:extLst>
              <a:ext uri="{FF2B5EF4-FFF2-40B4-BE49-F238E27FC236}">
                <a16:creationId xmlns:a16="http://schemas.microsoft.com/office/drawing/2014/main" id="{54871596-89DA-5CBF-B105-5A9F93536D92}"/>
              </a:ext>
            </a:extLst>
          </p:cNvPr>
          <p:cNvSpPr/>
          <p:nvPr/>
        </p:nvSpPr>
        <p:spPr>
          <a:xfrm>
            <a:off x="2324104" y="4436171"/>
            <a:ext cx="8924148" cy="1101213"/>
          </a:xfrm>
          <a:prstGeom prst="roundRect">
            <a:avLst>
              <a:gd name="adj" fmla="val 10000"/>
            </a:avLst>
          </a:prstGeom>
          <a:solidFill>
            <a:srgbClr val="FFF4E7"/>
          </a:solidFill>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39" name="Group 38">
            <a:extLst>
              <a:ext uri="{FF2B5EF4-FFF2-40B4-BE49-F238E27FC236}">
                <a16:creationId xmlns:a16="http://schemas.microsoft.com/office/drawing/2014/main" id="{5810C22C-02D7-69B4-4139-5FAD413A7B5A}"/>
              </a:ext>
            </a:extLst>
          </p:cNvPr>
          <p:cNvGrpSpPr/>
          <p:nvPr/>
        </p:nvGrpSpPr>
        <p:grpSpPr>
          <a:xfrm>
            <a:off x="3690937" y="4199278"/>
            <a:ext cx="6328284" cy="1592203"/>
            <a:chOff x="1469275" y="-16535"/>
            <a:chExt cx="4894948" cy="1592203"/>
          </a:xfrm>
        </p:grpSpPr>
        <p:sp>
          <p:nvSpPr>
            <p:cNvPr id="40" name="Rectangle 39">
              <a:extLst>
                <a:ext uri="{FF2B5EF4-FFF2-40B4-BE49-F238E27FC236}">
                  <a16:creationId xmlns:a16="http://schemas.microsoft.com/office/drawing/2014/main" id="{910769B0-5F22-6DAC-D6FD-317D73A8551D}"/>
                </a:ext>
              </a:extLst>
            </p:cNvPr>
            <p:cNvSpPr/>
            <p:nvPr/>
          </p:nvSpPr>
          <p:spPr>
            <a:xfrm>
              <a:off x="1819120" y="673"/>
              <a:ext cx="4545103" cy="157499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1" name="TextBox 40">
              <a:extLst>
                <a:ext uri="{FF2B5EF4-FFF2-40B4-BE49-F238E27FC236}">
                  <a16:creationId xmlns:a16="http://schemas.microsoft.com/office/drawing/2014/main" id="{FD6691E6-1F65-4F41-C002-C8CE6D6814BA}"/>
                </a:ext>
              </a:extLst>
            </p:cNvPr>
            <p:cNvSpPr txBox="1"/>
            <p:nvPr/>
          </p:nvSpPr>
          <p:spPr>
            <a:xfrm>
              <a:off x="1469275" y="-16535"/>
              <a:ext cx="4545103" cy="157499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6687" tIns="166687" rIns="166687" bIns="166687" numCol="1" spcCol="1270" anchor="ctr" anchorCtr="0">
              <a:noAutofit/>
            </a:bodyPr>
            <a:lstStyle/>
            <a:p>
              <a:pPr marL="0" lvl="0" indent="0" algn="l" defTabSz="1111250">
                <a:lnSpc>
                  <a:spcPct val="90000"/>
                </a:lnSpc>
                <a:spcBef>
                  <a:spcPct val="0"/>
                </a:spcBef>
                <a:spcAft>
                  <a:spcPct val="35000"/>
                </a:spcAft>
                <a:buNone/>
              </a:pPr>
              <a:r>
                <a:rPr lang="en-US" sz="2800" kern="1200">
                  <a:solidFill>
                    <a:srgbClr val="383F59"/>
                  </a:solidFill>
                  <a:latin typeface="IBM Plex Sans" panose="020B0503050203000203" pitchFamily="34" charset="0"/>
                </a:rPr>
                <a:t>Decrease reporting errors</a:t>
              </a:r>
            </a:p>
          </p:txBody>
        </p:sp>
      </p:grpSp>
      <p:pic>
        <p:nvPicPr>
          <p:cNvPr id="45" name="Graphic 44" descr="Downward trend graph with solid fill">
            <a:extLst>
              <a:ext uri="{FF2B5EF4-FFF2-40B4-BE49-F238E27FC236}">
                <a16:creationId xmlns:a16="http://schemas.microsoft.com/office/drawing/2014/main" id="{F2486592-1219-87E8-AE07-96CFF080F2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74396" y="4529575"/>
            <a:ext cx="914400" cy="914400"/>
          </a:xfrm>
          <a:prstGeom prst="rect">
            <a:avLst/>
          </a:prstGeom>
        </p:spPr>
      </p:pic>
      <p:pic>
        <p:nvPicPr>
          <p:cNvPr id="4" name="Graphic 3" descr="Muscular arm with solid fill">
            <a:extLst>
              <a:ext uri="{FF2B5EF4-FFF2-40B4-BE49-F238E27FC236}">
                <a16:creationId xmlns:a16="http://schemas.microsoft.com/office/drawing/2014/main" id="{FA884822-E606-E8E3-71F9-AB6BB54081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29086" y="3258823"/>
            <a:ext cx="914400" cy="914400"/>
          </a:xfrm>
          <a:prstGeom prst="rect">
            <a:avLst/>
          </a:prstGeom>
        </p:spPr>
      </p:pic>
    </p:spTree>
    <p:extLst>
      <p:ext uri="{BB962C8B-B14F-4D97-AF65-F5344CB8AC3E}">
        <p14:creationId xmlns:p14="http://schemas.microsoft.com/office/powerpoint/2010/main" val="591147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1AB603-3268-3814-C394-C0528086E395}"/>
              </a:ext>
            </a:extLst>
          </p:cNvPr>
          <p:cNvSpPr>
            <a:spLocks noGrp="1"/>
          </p:cNvSpPr>
          <p:nvPr>
            <p:ph idx="1"/>
          </p:nvPr>
        </p:nvSpPr>
        <p:spPr>
          <a:xfrm>
            <a:off x="407507" y="1654928"/>
            <a:ext cx="11115899" cy="4952356"/>
          </a:xfrm>
        </p:spPr>
        <p:txBody>
          <a:bodyPr/>
          <a:lstStyle/>
          <a:p>
            <a:pPr marL="342900" indent="-342900">
              <a:lnSpc>
                <a:spcPct val="150000"/>
              </a:lnSpc>
              <a:buFont typeface="Arial" panose="020B0604020202020204" pitchFamily="34" charset="0"/>
              <a:buChar char="•"/>
            </a:pPr>
            <a:r>
              <a:rPr lang="en-US" altLang="en-US" sz="2600"/>
              <a:t>Reimbursements not yet made (except to candidate)</a:t>
            </a:r>
          </a:p>
          <a:p>
            <a:pPr marL="342900" indent="-342900">
              <a:lnSpc>
                <a:spcPct val="150000"/>
              </a:lnSpc>
              <a:buFont typeface="Arial" panose="020B0604020202020204" pitchFamily="34" charset="0"/>
              <a:buChar char="•"/>
            </a:pPr>
            <a:r>
              <a:rPr lang="en-US" altLang="en-US" sz="2600"/>
              <a:t>Contingent liabilities (such as a ‘victory bonus’)</a:t>
            </a:r>
          </a:p>
          <a:p>
            <a:pPr marL="342900" indent="-342900">
              <a:lnSpc>
                <a:spcPct val="150000"/>
              </a:lnSpc>
              <a:buFont typeface="Arial" panose="020B0604020202020204" pitchFamily="34" charset="0"/>
              <a:buChar char="•"/>
            </a:pPr>
            <a:r>
              <a:rPr lang="en-US" altLang="en-US" sz="2600"/>
              <a:t>Orders placed but not paid</a:t>
            </a:r>
          </a:p>
          <a:p>
            <a:pPr marL="342900" indent="-342900">
              <a:lnSpc>
                <a:spcPct val="150000"/>
              </a:lnSpc>
              <a:buFont typeface="Arial" panose="020B0604020202020204" pitchFamily="34" charset="0"/>
              <a:buChar char="•"/>
            </a:pPr>
            <a:r>
              <a:rPr lang="en-US" altLang="en-US" sz="2600"/>
              <a:t>Other liabilities not yet paid</a:t>
            </a:r>
          </a:p>
          <a:p>
            <a:pPr>
              <a:lnSpc>
                <a:spcPct val="150000"/>
              </a:lnSpc>
            </a:pPr>
            <a:endParaRPr lang="en-US" sz="2600"/>
          </a:p>
        </p:txBody>
      </p:sp>
      <p:sp>
        <p:nvSpPr>
          <p:cNvPr id="3" name="Title 2">
            <a:extLst>
              <a:ext uri="{FF2B5EF4-FFF2-40B4-BE49-F238E27FC236}">
                <a16:creationId xmlns:a16="http://schemas.microsoft.com/office/drawing/2014/main" id="{A617C6D8-42C5-DB0B-A01D-4AF1EF539D56}"/>
              </a:ext>
            </a:extLst>
          </p:cNvPr>
          <p:cNvSpPr>
            <a:spLocks noGrp="1"/>
          </p:cNvSpPr>
          <p:nvPr>
            <p:ph type="ctrTitle"/>
          </p:nvPr>
        </p:nvSpPr>
        <p:spPr/>
        <p:txBody>
          <a:bodyPr/>
          <a:lstStyle/>
          <a:p>
            <a:r>
              <a:rPr lang="en-US" b="0"/>
              <a:t>Debt includes…</a:t>
            </a:r>
          </a:p>
        </p:txBody>
      </p:sp>
      <p:sp>
        <p:nvSpPr>
          <p:cNvPr id="4" name="TextBox 3">
            <a:extLst>
              <a:ext uri="{FF2B5EF4-FFF2-40B4-BE49-F238E27FC236}">
                <a16:creationId xmlns:a16="http://schemas.microsoft.com/office/drawing/2014/main" id="{5F89F0E6-2285-65A8-164E-8774896F1499}"/>
              </a:ext>
            </a:extLst>
          </p:cNvPr>
          <p:cNvSpPr txBox="1"/>
          <p:nvPr/>
        </p:nvSpPr>
        <p:spPr>
          <a:xfrm>
            <a:off x="1052052" y="4742539"/>
            <a:ext cx="10087896" cy="1776255"/>
          </a:xfrm>
          <a:prstGeom prst="rect">
            <a:avLst/>
          </a:prstGeom>
          <a:noFill/>
        </p:spPr>
        <p:txBody>
          <a:bodyPr wrap="square" rtlCol="0">
            <a:spAutoFit/>
          </a:bodyPr>
          <a:lstStyle/>
          <a:p>
            <a:pPr algn="ctr">
              <a:lnSpc>
                <a:spcPct val="150000"/>
              </a:lnSpc>
            </a:pPr>
            <a:r>
              <a:rPr lang="en-US" sz="2400">
                <a:solidFill>
                  <a:srgbClr val="383F59"/>
                </a:solidFill>
                <a:latin typeface="IBM Plex Sans" panose="020B0503050203000203" pitchFamily="34" charset="0"/>
              </a:rPr>
              <a:t>Debt </a:t>
            </a:r>
            <a:r>
              <a:rPr lang="en-US" sz="2400" b="1">
                <a:solidFill>
                  <a:srgbClr val="383F59"/>
                </a:solidFill>
                <a:latin typeface="IBM Plex Sans" panose="020B0503050203000203" pitchFamily="34" charset="0"/>
              </a:rPr>
              <a:t>does not </a:t>
            </a:r>
            <a:r>
              <a:rPr lang="en-US" sz="2400">
                <a:solidFill>
                  <a:srgbClr val="383F59"/>
                </a:solidFill>
                <a:latin typeface="IBM Plex Sans" panose="020B0503050203000203" pitchFamily="34" charset="0"/>
              </a:rPr>
              <a:t>include regularly occurring expenses of the same amount, unless past due.</a:t>
            </a:r>
          </a:p>
          <a:p>
            <a:pPr algn="ctr">
              <a:lnSpc>
                <a:spcPct val="150000"/>
              </a:lnSpc>
            </a:pPr>
            <a:endParaRPr lang="en-US" sz="2800">
              <a:latin typeface="IBM Plex Sans" panose="020B0503050203000203" pitchFamily="34" charset="0"/>
            </a:endParaRPr>
          </a:p>
        </p:txBody>
      </p:sp>
    </p:spTree>
    <p:extLst>
      <p:ext uri="{BB962C8B-B14F-4D97-AF65-F5344CB8AC3E}">
        <p14:creationId xmlns:p14="http://schemas.microsoft.com/office/powerpoint/2010/main" val="1074809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1AB603-3268-3814-C394-C0528086E395}"/>
              </a:ext>
            </a:extLst>
          </p:cNvPr>
          <p:cNvSpPr>
            <a:spLocks noGrp="1"/>
          </p:cNvSpPr>
          <p:nvPr>
            <p:ph idx="1"/>
          </p:nvPr>
        </p:nvSpPr>
        <p:spPr>
          <a:xfrm>
            <a:off x="407507" y="1802412"/>
            <a:ext cx="10181835" cy="4952356"/>
          </a:xfrm>
        </p:spPr>
        <p:txBody>
          <a:bodyPr/>
          <a:lstStyle/>
          <a:p>
            <a:pPr marL="342900" indent="-342900">
              <a:lnSpc>
                <a:spcPct val="150000"/>
              </a:lnSpc>
              <a:buFont typeface="Arial" panose="020B0604020202020204" pitchFamily="34" charset="0"/>
              <a:buChar char="•"/>
            </a:pPr>
            <a:r>
              <a:rPr lang="en-US" altLang="en-US" sz="2600"/>
              <a:t>Reported on the C-4 if over $1,000</a:t>
            </a:r>
          </a:p>
          <a:p>
            <a:pPr marL="342900" indent="-342900">
              <a:lnSpc>
                <a:spcPct val="150000"/>
              </a:lnSpc>
              <a:buFont typeface="Arial" panose="020B0604020202020204" pitchFamily="34" charset="0"/>
              <a:buChar char="•"/>
            </a:pPr>
            <a:r>
              <a:rPr lang="en-US" altLang="en-US" sz="2600"/>
              <a:t>Requirements based on time of year</a:t>
            </a:r>
          </a:p>
          <a:p>
            <a:pPr marL="685791" lvl="1" indent="-342900">
              <a:lnSpc>
                <a:spcPct val="150000"/>
              </a:lnSpc>
            </a:pPr>
            <a:r>
              <a:rPr lang="en-US" altLang="en-US" sz="2400"/>
              <a:t>Most of the time: Debt over $1,000 outstanding more than               </a:t>
            </a:r>
            <a:r>
              <a:rPr lang="en-US" altLang="en-US" sz="2400" b="1"/>
              <a:t>10 business days</a:t>
            </a:r>
            <a:r>
              <a:rPr lang="en-US" altLang="en-US" sz="2400"/>
              <a:t>, as of C-4 end date</a:t>
            </a:r>
          </a:p>
          <a:p>
            <a:pPr marL="685791" lvl="1" indent="-342900">
              <a:lnSpc>
                <a:spcPct val="150000"/>
              </a:lnSpc>
            </a:pPr>
            <a:r>
              <a:rPr lang="en-US" altLang="en-US" sz="2400"/>
              <a:t>Within 30 days of election: Debt over $1,000 outstanding more than </a:t>
            </a:r>
            <a:r>
              <a:rPr lang="en-US" altLang="en-US" sz="2400" b="1"/>
              <a:t>5 business days, </a:t>
            </a:r>
            <a:r>
              <a:rPr lang="en-US" altLang="en-US" sz="2400"/>
              <a:t>as of C-4 end date </a:t>
            </a:r>
          </a:p>
          <a:p>
            <a:pPr marL="0" indent="0">
              <a:lnSpc>
                <a:spcPct val="150000"/>
              </a:lnSpc>
              <a:buNone/>
            </a:pPr>
            <a:endParaRPr lang="en-US" sz="2600"/>
          </a:p>
        </p:txBody>
      </p:sp>
      <p:sp>
        <p:nvSpPr>
          <p:cNvPr id="3" name="Title 2">
            <a:extLst>
              <a:ext uri="{FF2B5EF4-FFF2-40B4-BE49-F238E27FC236}">
                <a16:creationId xmlns:a16="http://schemas.microsoft.com/office/drawing/2014/main" id="{A617C6D8-42C5-DB0B-A01D-4AF1EF539D56}"/>
              </a:ext>
            </a:extLst>
          </p:cNvPr>
          <p:cNvSpPr>
            <a:spLocks noGrp="1"/>
          </p:cNvSpPr>
          <p:nvPr>
            <p:ph type="ctrTitle"/>
          </p:nvPr>
        </p:nvSpPr>
        <p:spPr>
          <a:xfrm>
            <a:off x="407507" y="651236"/>
            <a:ext cx="9780102" cy="691146"/>
          </a:xfrm>
        </p:spPr>
        <p:txBody>
          <a:bodyPr/>
          <a:lstStyle/>
          <a:p>
            <a:r>
              <a:rPr lang="en-US" b="0"/>
              <a:t>Reporting Debt</a:t>
            </a:r>
          </a:p>
        </p:txBody>
      </p:sp>
    </p:spTree>
    <p:extLst>
      <p:ext uri="{BB962C8B-B14F-4D97-AF65-F5344CB8AC3E}">
        <p14:creationId xmlns:p14="http://schemas.microsoft.com/office/powerpoint/2010/main" val="3193905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50EA3-1DB3-7A4B-9D08-CBC89265CB27}"/>
              </a:ext>
            </a:extLst>
          </p:cNvPr>
          <p:cNvSpPr>
            <a:spLocks noGrp="1"/>
          </p:cNvSpPr>
          <p:nvPr>
            <p:ph type="ctrTitle"/>
          </p:nvPr>
        </p:nvSpPr>
        <p:spPr>
          <a:xfrm>
            <a:off x="448604" y="2026851"/>
            <a:ext cx="10981396" cy="1253780"/>
          </a:xfrm>
        </p:spPr>
        <p:txBody>
          <a:bodyPr/>
          <a:lstStyle/>
          <a:p>
            <a:r>
              <a:rPr lang="en-US"/>
              <a:t>Key Dates</a:t>
            </a:r>
          </a:p>
        </p:txBody>
      </p:sp>
    </p:spTree>
    <p:extLst>
      <p:ext uri="{BB962C8B-B14F-4D97-AF65-F5344CB8AC3E}">
        <p14:creationId xmlns:p14="http://schemas.microsoft.com/office/powerpoint/2010/main" val="4217164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CF692C-876A-48D9-9B52-36715A8C29C3}"/>
              </a:ext>
            </a:extLst>
          </p:cNvPr>
          <p:cNvSpPr>
            <a:spLocks noGrp="1"/>
          </p:cNvSpPr>
          <p:nvPr>
            <p:ph type="ctrTitle"/>
          </p:nvPr>
        </p:nvSpPr>
        <p:spPr/>
        <p:txBody>
          <a:bodyPr/>
          <a:lstStyle/>
          <a:p>
            <a:r>
              <a:rPr lang="en-US" b="0"/>
              <a:t>2025 Key Dates: Special Elections</a:t>
            </a:r>
          </a:p>
        </p:txBody>
      </p:sp>
      <p:pic>
        <p:nvPicPr>
          <p:cNvPr id="5" name="Picture 4">
            <a:extLst>
              <a:ext uri="{FF2B5EF4-FFF2-40B4-BE49-F238E27FC236}">
                <a16:creationId xmlns:a16="http://schemas.microsoft.com/office/drawing/2014/main" id="{5EA10BDB-A82A-CB09-EC7D-BD81F07E049B}"/>
              </a:ext>
            </a:extLst>
          </p:cNvPr>
          <p:cNvPicPr>
            <a:picLocks noChangeAspect="1"/>
          </p:cNvPicPr>
          <p:nvPr/>
        </p:nvPicPr>
        <p:blipFill>
          <a:blip r:embed="rId3"/>
          <a:stretch>
            <a:fillRect/>
          </a:stretch>
        </p:blipFill>
        <p:spPr>
          <a:xfrm>
            <a:off x="201648" y="1391542"/>
            <a:ext cx="11739526" cy="4375077"/>
          </a:xfrm>
          <a:prstGeom prst="rect">
            <a:avLst/>
          </a:prstGeom>
        </p:spPr>
      </p:pic>
    </p:spTree>
    <p:extLst>
      <p:ext uri="{BB962C8B-B14F-4D97-AF65-F5344CB8AC3E}">
        <p14:creationId xmlns:p14="http://schemas.microsoft.com/office/powerpoint/2010/main" val="2147934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CF692C-876A-48D9-9B52-36715A8C29C3}"/>
              </a:ext>
            </a:extLst>
          </p:cNvPr>
          <p:cNvSpPr>
            <a:spLocks noGrp="1"/>
          </p:cNvSpPr>
          <p:nvPr>
            <p:ph type="ctrTitle"/>
          </p:nvPr>
        </p:nvSpPr>
        <p:spPr/>
        <p:txBody>
          <a:bodyPr lIns="91440" tIns="45720" rIns="91440" bIns="45720" anchor="t"/>
          <a:lstStyle/>
          <a:p>
            <a:r>
              <a:rPr lang="en-US" b="0">
                <a:latin typeface="IBM Plex Sans"/>
              </a:rPr>
              <a:t>2025 Key Reporting Dates</a:t>
            </a:r>
          </a:p>
        </p:txBody>
      </p:sp>
      <p:pic>
        <p:nvPicPr>
          <p:cNvPr id="2" name="Picture 1">
            <a:extLst>
              <a:ext uri="{FF2B5EF4-FFF2-40B4-BE49-F238E27FC236}">
                <a16:creationId xmlns:a16="http://schemas.microsoft.com/office/drawing/2014/main" id="{EFDB8B8A-6707-C63B-8576-FD68CAF0684D}"/>
              </a:ext>
            </a:extLst>
          </p:cNvPr>
          <p:cNvPicPr>
            <a:picLocks noChangeAspect="1"/>
          </p:cNvPicPr>
          <p:nvPr/>
        </p:nvPicPr>
        <p:blipFill>
          <a:blip r:embed="rId3"/>
          <a:stretch>
            <a:fillRect/>
          </a:stretch>
        </p:blipFill>
        <p:spPr>
          <a:xfrm>
            <a:off x="557561" y="1715320"/>
            <a:ext cx="10733049" cy="3947749"/>
          </a:xfrm>
          <a:prstGeom prst="rect">
            <a:avLst/>
          </a:prstGeom>
        </p:spPr>
      </p:pic>
    </p:spTree>
    <p:extLst>
      <p:ext uri="{BB962C8B-B14F-4D97-AF65-F5344CB8AC3E}">
        <p14:creationId xmlns:p14="http://schemas.microsoft.com/office/powerpoint/2010/main" val="3954323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CF692C-876A-48D9-9B52-36715A8C29C3}"/>
              </a:ext>
            </a:extLst>
          </p:cNvPr>
          <p:cNvSpPr>
            <a:spLocks noGrp="1"/>
          </p:cNvSpPr>
          <p:nvPr>
            <p:ph type="ctrTitle"/>
          </p:nvPr>
        </p:nvSpPr>
        <p:spPr>
          <a:xfrm>
            <a:off x="407507" y="393737"/>
            <a:ext cx="9780102" cy="691146"/>
          </a:xfrm>
        </p:spPr>
        <p:txBody>
          <a:bodyPr lIns="91440" tIns="45720" rIns="91440" bIns="45720" anchor="t"/>
          <a:lstStyle/>
          <a:p>
            <a:r>
              <a:rPr lang="en-US" b="0">
                <a:latin typeface="IBM Plex Sans"/>
              </a:rPr>
              <a:t>2025</a:t>
            </a:r>
            <a:r>
              <a:rPr kumimoji="0" lang="en-US" sz="4400" b="0" i="0" u="none" strike="noStrike" kern="1200" cap="none" spc="0" normalizeH="0" baseline="0" noProof="0">
                <a:ln>
                  <a:noFill/>
                </a:ln>
                <a:solidFill>
                  <a:srgbClr val="383F59"/>
                </a:solidFill>
                <a:effectLst/>
                <a:uLnTx/>
                <a:uFillTx/>
                <a:latin typeface="IBM Plex Sans"/>
              </a:rPr>
              <a:t> Key Reporting Dates</a:t>
            </a:r>
            <a:endParaRPr lang="en-US">
              <a:latin typeface="IBM Plex Sans"/>
            </a:endParaRPr>
          </a:p>
        </p:txBody>
      </p:sp>
      <p:pic>
        <p:nvPicPr>
          <p:cNvPr id="6" name="Picture 5">
            <a:extLst>
              <a:ext uri="{FF2B5EF4-FFF2-40B4-BE49-F238E27FC236}">
                <a16:creationId xmlns:a16="http://schemas.microsoft.com/office/drawing/2014/main" id="{420751FB-BADF-3B27-3C13-78A30C3784CE}"/>
              </a:ext>
            </a:extLst>
          </p:cNvPr>
          <p:cNvPicPr>
            <a:picLocks noChangeAspect="1"/>
          </p:cNvPicPr>
          <p:nvPr/>
        </p:nvPicPr>
        <p:blipFill>
          <a:blip r:embed="rId3"/>
          <a:stretch>
            <a:fillRect/>
          </a:stretch>
        </p:blipFill>
        <p:spPr>
          <a:xfrm>
            <a:off x="350634" y="275008"/>
            <a:ext cx="11515939" cy="6582992"/>
          </a:xfrm>
          <a:prstGeom prst="rect">
            <a:avLst/>
          </a:prstGeom>
        </p:spPr>
      </p:pic>
    </p:spTree>
    <p:extLst>
      <p:ext uri="{BB962C8B-B14F-4D97-AF65-F5344CB8AC3E}">
        <p14:creationId xmlns:p14="http://schemas.microsoft.com/office/powerpoint/2010/main" val="26494681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CF692C-876A-48D9-9B52-36715A8C29C3}"/>
              </a:ext>
            </a:extLst>
          </p:cNvPr>
          <p:cNvSpPr>
            <a:spLocks noGrp="1"/>
          </p:cNvSpPr>
          <p:nvPr>
            <p:ph type="ctrTitle"/>
          </p:nvPr>
        </p:nvSpPr>
        <p:spPr/>
        <p:txBody>
          <a:bodyPr lIns="91440" tIns="45720" rIns="91440" bIns="45720" anchor="t"/>
          <a:lstStyle/>
          <a:p>
            <a:r>
              <a:rPr lang="en-US" b="0">
                <a:latin typeface="IBM Plex Sans"/>
              </a:rPr>
              <a:t>2025</a:t>
            </a:r>
            <a:r>
              <a:rPr kumimoji="0" lang="en-US" sz="4400" b="0" i="0" u="none" strike="noStrike" kern="1200" cap="none" spc="0" normalizeH="0" baseline="0" noProof="0">
                <a:ln>
                  <a:noFill/>
                </a:ln>
                <a:solidFill>
                  <a:srgbClr val="383F59"/>
                </a:solidFill>
                <a:effectLst/>
                <a:uLnTx/>
                <a:uFillTx/>
                <a:latin typeface="IBM Plex Sans"/>
              </a:rPr>
              <a:t> Key Reporting Dates</a:t>
            </a:r>
            <a:endParaRPr lang="en-US">
              <a:latin typeface="IBM Plex Sans"/>
            </a:endParaRPr>
          </a:p>
        </p:txBody>
      </p:sp>
    </p:spTree>
    <p:extLst>
      <p:ext uri="{BB962C8B-B14F-4D97-AF65-F5344CB8AC3E}">
        <p14:creationId xmlns:p14="http://schemas.microsoft.com/office/powerpoint/2010/main" val="9979098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CF692C-876A-48D9-9B52-36715A8C29C3}"/>
              </a:ext>
            </a:extLst>
          </p:cNvPr>
          <p:cNvSpPr>
            <a:spLocks noGrp="1"/>
          </p:cNvSpPr>
          <p:nvPr>
            <p:ph type="ctrTitle"/>
          </p:nvPr>
        </p:nvSpPr>
        <p:spPr/>
        <p:txBody>
          <a:bodyPr lIns="91440" tIns="45720" rIns="91440" bIns="45720" anchor="t"/>
          <a:lstStyle/>
          <a:p>
            <a:r>
              <a:rPr lang="en-US" b="0">
                <a:latin typeface="IBM Plex Sans"/>
              </a:rPr>
              <a:t>2025</a:t>
            </a:r>
            <a:r>
              <a:rPr kumimoji="0" lang="en-US" sz="4400" b="0" i="0" u="none" strike="noStrike" kern="1200" cap="none" spc="0" normalizeH="0" baseline="0" noProof="0">
                <a:ln>
                  <a:noFill/>
                </a:ln>
                <a:solidFill>
                  <a:srgbClr val="383F59"/>
                </a:solidFill>
                <a:effectLst/>
                <a:uLnTx/>
                <a:uFillTx/>
                <a:latin typeface="IBM Plex Sans"/>
              </a:rPr>
              <a:t> Key Reporting Dates</a:t>
            </a:r>
            <a:endParaRPr lang="en-US">
              <a:latin typeface="IBM Plex Sans"/>
            </a:endParaRPr>
          </a:p>
        </p:txBody>
      </p:sp>
      <p:pic>
        <p:nvPicPr>
          <p:cNvPr id="7" name="Picture 6">
            <a:extLst>
              <a:ext uri="{FF2B5EF4-FFF2-40B4-BE49-F238E27FC236}">
                <a16:creationId xmlns:a16="http://schemas.microsoft.com/office/drawing/2014/main" id="{5F1AA7E6-1E5F-FA70-7775-5DE159F946E6}"/>
              </a:ext>
            </a:extLst>
          </p:cNvPr>
          <p:cNvPicPr>
            <a:picLocks noChangeAspect="1"/>
          </p:cNvPicPr>
          <p:nvPr/>
        </p:nvPicPr>
        <p:blipFill>
          <a:blip r:embed="rId3"/>
          <a:stretch>
            <a:fillRect/>
          </a:stretch>
        </p:blipFill>
        <p:spPr>
          <a:xfrm>
            <a:off x="0" y="437325"/>
            <a:ext cx="12192000" cy="6420675"/>
          </a:xfrm>
          <a:prstGeom prst="rect">
            <a:avLst/>
          </a:prstGeom>
        </p:spPr>
      </p:pic>
    </p:spTree>
    <p:extLst>
      <p:ext uri="{BB962C8B-B14F-4D97-AF65-F5344CB8AC3E}">
        <p14:creationId xmlns:p14="http://schemas.microsoft.com/office/powerpoint/2010/main" val="24427736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50EA3-1DB3-7A4B-9D08-CBC89265CB27}"/>
              </a:ext>
            </a:extLst>
          </p:cNvPr>
          <p:cNvSpPr>
            <a:spLocks noGrp="1"/>
          </p:cNvSpPr>
          <p:nvPr>
            <p:ph type="ctrTitle"/>
          </p:nvPr>
        </p:nvSpPr>
        <p:spPr/>
        <p:txBody>
          <a:bodyPr/>
          <a:lstStyle/>
          <a:p>
            <a:r>
              <a:rPr lang="en-US"/>
              <a:t>Advertising</a:t>
            </a:r>
          </a:p>
        </p:txBody>
      </p:sp>
      <p:sp>
        <p:nvSpPr>
          <p:cNvPr id="3" name="Title 1">
            <a:extLst>
              <a:ext uri="{FF2B5EF4-FFF2-40B4-BE49-F238E27FC236}">
                <a16:creationId xmlns:a16="http://schemas.microsoft.com/office/drawing/2014/main" id="{1E0EA9C4-94A2-6A3E-819E-0110CB122E4C}"/>
              </a:ext>
            </a:extLst>
          </p:cNvPr>
          <p:cNvSpPr txBox="1">
            <a:spLocks/>
          </p:cNvSpPr>
          <p:nvPr/>
        </p:nvSpPr>
        <p:spPr>
          <a:xfrm>
            <a:off x="448604" y="3408450"/>
            <a:ext cx="10981396" cy="1253780"/>
          </a:xfrm>
          <a:prstGeom prst="rect">
            <a:avLst/>
          </a:prstGeom>
        </p:spPr>
        <p:txBody>
          <a:bodyPr anchor="t"/>
          <a:lstStyle>
            <a:lvl1pPr algn="l" defTabSz="914377" rtl="0" eaLnBrk="1" latinLnBrk="0" hangingPunct="1">
              <a:lnSpc>
                <a:spcPct val="90000"/>
              </a:lnSpc>
              <a:spcBef>
                <a:spcPct val="0"/>
              </a:spcBef>
              <a:buNone/>
              <a:defRPr sz="6000" b="1" i="0" kern="1200">
                <a:solidFill>
                  <a:srgbClr val="383F59"/>
                </a:solidFill>
                <a:latin typeface="IBM Plex Sans" panose="020B0503050203000203" pitchFamily="34" charset="0"/>
                <a:ea typeface="+mj-ea"/>
                <a:cs typeface="+mj-cs"/>
              </a:defRPr>
            </a:lvl1pPr>
          </a:lstStyle>
          <a:p>
            <a:r>
              <a:rPr lang="en-US" sz="3600" b="0"/>
              <a:t>The importance of identifying sponsors</a:t>
            </a:r>
          </a:p>
        </p:txBody>
      </p:sp>
    </p:spTree>
    <p:extLst>
      <p:ext uri="{BB962C8B-B14F-4D97-AF65-F5344CB8AC3E}">
        <p14:creationId xmlns:p14="http://schemas.microsoft.com/office/powerpoint/2010/main" val="9497537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9BAB4C-FAA8-4896-C392-EB8968D6AA0C}"/>
              </a:ext>
            </a:extLst>
          </p:cNvPr>
          <p:cNvSpPr>
            <a:spLocks noGrp="1"/>
          </p:cNvSpPr>
          <p:nvPr>
            <p:ph type="ctrTitle"/>
          </p:nvPr>
        </p:nvSpPr>
        <p:spPr>
          <a:xfrm>
            <a:off x="407504" y="651234"/>
            <a:ext cx="9780102" cy="691146"/>
          </a:xfrm>
        </p:spPr>
        <p:txBody>
          <a:bodyPr/>
          <a:lstStyle/>
          <a:p>
            <a:r>
              <a:rPr lang="en-US" b="0"/>
              <a:t>Who is an Ad Sponsor?</a:t>
            </a:r>
          </a:p>
        </p:txBody>
      </p:sp>
      <p:sp>
        <p:nvSpPr>
          <p:cNvPr id="24" name="Rectangle: Rounded Corners 23">
            <a:extLst>
              <a:ext uri="{FF2B5EF4-FFF2-40B4-BE49-F238E27FC236}">
                <a16:creationId xmlns:a16="http://schemas.microsoft.com/office/drawing/2014/main" id="{C984ECE0-9F16-98DF-6FC6-E46D77BE505B}"/>
              </a:ext>
            </a:extLst>
          </p:cNvPr>
          <p:cNvSpPr/>
          <p:nvPr/>
        </p:nvSpPr>
        <p:spPr>
          <a:xfrm>
            <a:off x="504985" y="1894663"/>
            <a:ext cx="8924150" cy="1101213"/>
          </a:xfrm>
          <a:prstGeom prst="roundRect">
            <a:avLst>
              <a:gd name="adj" fmla="val 10000"/>
            </a:avLst>
          </a:prstGeom>
          <a:solidFill>
            <a:srgbClr val="FFF4E7"/>
          </a:solidFill>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26" name="Group 25">
            <a:extLst>
              <a:ext uri="{FF2B5EF4-FFF2-40B4-BE49-F238E27FC236}">
                <a16:creationId xmlns:a16="http://schemas.microsoft.com/office/drawing/2014/main" id="{825A0DE1-3C85-3DC2-C08F-396033B01C98}"/>
              </a:ext>
            </a:extLst>
          </p:cNvPr>
          <p:cNvGrpSpPr/>
          <p:nvPr/>
        </p:nvGrpSpPr>
        <p:grpSpPr>
          <a:xfrm>
            <a:off x="1871817" y="1657770"/>
            <a:ext cx="7219333" cy="1592203"/>
            <a:chOff x="1469274" y="-16535"/>
            <a:chExt cx="5584177" cy="1592203"/>
          </a:xfrm>
        </p:grpSpPr>
        <p:sp>
          <p:nvSpPr>
            <p:cNvPr id="27" name="Rectangle 26">
              <a:extLst>
                <a:ext uri="{FF2B5EF4-FFF2-40B4-BE49-F238E27FC236}">
                  <a16:creationId xmlns:a16="http://schemas.microsoft.com/office/drawing/2014/main" id="{A5C6AF7C-F925-8BA9-17B5-A8F41628D979}"/>
                </a:ext>
              </a:extLst>
            </p:cNvPr>
            <p:cNvSpPr/>
            <p:nvPr/>
          </p:nvSpPr>
          <p:spPr>
            <a:xfrm>
              <a:off x="1819120" y="673"/>
              <a:ext cx="4545103" cy="157499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8" name="TextBox 27">
              <a:extLst>
                <a:ext uri="{FF2B5EF4-FFF2-40B4-BE49-F238E27FC236}">
                  <a16:creationId xmlns:a16="http://schemas.microsoft.com/office/drawing/2014/main" id="{F292F967-D8EA-AD79-8AF2-8DE8F9491C29}"/>
                </a:ext>
              </a:extLst>
            </p:cNvPr>
            <p:cNvSpPr txBox="1"/>
            <p:nvPr/>
          </p:nvSpPr>
          <p:spPr>
            <a:xfrm>
              <a:off x="1469274" y="-16535"/>
              <a:ext cx="5584177" cy="157499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6687" tIns="166687" rIns="166687" bIns="166687" numCol="1" spcCol="1270" anchor="ctr" anchorCtr="0">
              <a:noAutofit/>
            </a:bodyPr>
            <a:lstStyle/>
            <a:p>
              <a:pPr marR="0" lvl="0" algn="l" defTabSz="914377" rtl="0" eaLnBrk="1" fontAlgn="auto" latinLnBrk="0" hangingPunct="1">
                <a:spcBef>
                  <a:spcPts val="1000"/>
                </a:spcBef>
                <a:spcAft>
                  <a:spcPts val="0"/>
                </a:spcAft>
                <a:buClr>
                  <a:srgbClr val="E49600"/>
                </a:buClr>
                <a:buSzTx/>
                <a:tabLst/>
                <a:defRPr/>
              </a:pPr>
              <a:r>
                <a:rPr kumimoji="0" lang="en-US" sz="26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The committee or person paying for the ad</a:t>
              </a:r>
            </a:p>
          </p:txBody>
        </p:sp>
      </p:grpSp>
      <p:sp>
        <p:nvSpPr>
          <p:cNvPr id="29" name="Rectangle: Rounded Corners 28">
            <a:extLst>
              <a:ext uri="{FF2B5EF4-FFF2-40B4-BE49-F238E27FC236}">
                <a16:creationId xmlns:a16="http://schemas.microsoft.com/office/drawing/2014/main" id="{C90BBBF5-7355-5E25-884E-D3C7488D04EC}"/>
              </a:ext>
            </a:extLst>
          </p:cNvPr>
          <p:cNvSpPr/>
          <p:nvPr/>
        </p:nvSpPr>
        <p:spPr>
          <a:xfrm>
            <a:off x="1396033" y="3165419"/>
            <a:ext cx="8924149" cy="1101213"/>
          </a:xfrm>
          <a:prstGeom prst="roundRect">
            <a:avLst>
              <a:gd name="adj" fmla="val 10000"/>
            </a:avLst>
          </a:prstGeom>
          <a:solidFill>
            <a:srgbClr val="FFF4E7"/>
          </a:solidFill>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31" name="Group 30">
            <a:extLst>
              <a:ext uri="{FF2B5EF4-FFF2-40B4-BE49-F238E27FC236}">
                <a16:creationId xmlns:a16="http://schemas.microsoft.com/office/drawing/2014/main" id="{94885C37-5338-6318-9221-AE4F3BAE06B1}"/>
              </a:ext>
            </a:extLst>
          </p:cNvPr>
          <p:cNvGrpSpPr/>
          <p:nvPr/>
        </p:nvGrpSpPr>
        <p:grpSpPr>
          <a:xfrm>
            <a:off x="2743203" y="2889198"/>
            <a:ext cx="6347948" cy="1631531"/>
            <a:chOff x="1454065" y="-55863"/>
            <a:chExt cx="4910158" cy="1631531"/>
          </a:xfrm>
        </p:grpSpPr>
        <p:sp>
          <p:nvSpPr>
            <p:cNvPr id="32" name="Rectangle 31">
              <a:extLst>
                <a:ext uri="{FF2B5EF4-FFF2-40B4-BE49-F238E27FC236}">
                  <a16:creationId xmlns:a16="http://schemas.microsoft.com/office/drawing/2014/main" id="{798C4E0F-07CB-CC9F-5D77-D2AF1297C0EF}"/>
                </a:ext>
              </a:extLst>
            </p:cNvPr>
            <p:cNvSpPr/>
            <p:nvPr/>
          </p:nvSpPr>
          <p:spPr>
            <a:xfrm>
              <a:off x="1819120" y="673"/>
              <a:ext cx="4545103" cy="157499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3" name="TextBox 32">
              <a:extLst>
                <a:ext uri="{FF2B5EF4-FFF2-40B4-BE49-F238E27FC236}">
                  <a16:creationId xmlns:a16="http://schemas.microsoft.com/office/drawing/2014/main" id="{69DA26F9-8148-9104-DC61-ED9E933DF1D5}"/>
                </a:ext>
              </a:extLst>
            </p:cNvPr>
            <p:cNvSpPr txBox="1"/>
            <p:nvPr/>
          </p:nvSpPr>
          <p:spPr>
            <a:xfrm>
              <a:off x="1454065" y="-55863"/>
              <a:ext cx="4545103" cy="157499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6687" tIns="166687" rIns="166687" bIns="166687" numCol="1" spcCol="1270" anchor="ctr" anchorCtr="0">
              <a:noAutofit/>
            </a:bodyPr>
            <a:lstStyle/>
            <a:p>
              <a:pPr marR="0" lvl="0" algn="l" defTabSz="914377" rtl="0" eaLnBrk="1" fontAlgn="auto" latinLnBrk="0" hangingPunct="1">
                <a:lnSpc>
                  <a:spcPct val="150000"/>
                </a:lnSpc>
                <a:spcBef>
                  <a:spcPts val="1000"/>
                </a:spcBef>
                <a:spcAft>
                  <a:spcPts val="0"/>
                </a:spcAft>
                <a:buClr>
                  <a:srgbClr val="E49600"/>
                </a:buClr>
                <a:buSzTx/>
                <a:tabLst/>
                <a:defRPr/>
              </a:pPr>
              <a:r>
                <a:rPr kumimoji="0" lang="en-US" sz="26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Sometimes the campaign itself</a:t>
              </a:r>
            </a:p>
          </p:txBody>
        </p:sp>
      </p:grpSp>
      <p:sp>
        <p:nvSpPr>
          <p:cNvPr id="38" name="Rectangle: Rounded Corners 37">
            <a:extLst>
              <a:ext uri="{FF2B5EF4-FFF2-40B4-BE49-F238E27FC236}">
                <a16:creationId xmlns:a16="http://schemas.microsoft.com/office/drawing/2014/main" id="{54871596-89DA-5CBF-B105-5A9F93536D92}"/>
              </a:ext>
            </a:extLst>
          </p:cNvPr>
          <p:cNvSpPr/>
          <p:nvPr/>
        </p:nvSpPr>
        <p:spPr>
          <a:xfrm>
            <a:off x="2324104" y="4436171"/>
            <a:ext cx="8924148" cy="1101213"/>
          </a:xfrm>
          <a:prstGeom prst="roundRect">
            <a:avLst>
              <a:gd name="adj" fmla="val 10000"/>
            </a:avLst>
          </a:prstGeom>
          <a:solidFill>
            <a:srgbClr val="FFF4E7"/>
          </a:solidFill>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39" name="Group 38">
            <a:extLst>
              <a:ext uri="{FF2B5EF4-FFF2-40B4-BE49-F238E27FC236}">
                <a16:creationId xmlns:a16="http://schemas.microsoft.com/office/drawing/2014/main" id="{5810C22C-02D7-69B4-4139-5FAD413A7B5A}"/>
              </a:ext>
            </a:extLst>
          </p:cNvPr>
          <p:cNvGrpSpPr/>
          <p:nvPr/>
        </p:nvGrpSpPr>
        <p:grpSpPr>
          <a:xfrm>
            <a:off x="3504127" y="4199278"/>
            <a:ext cx="6879537" cy="1592203"/>
            <a:chOff x="1324778" y="-16535"/>
            <a:chExt cx="5321344" cy="1592203"/>
          </a:xfrm>
        </p:grpSpPr>
        <p:sp>
          <p:nvSpPr>
            <p:cNvPr id="40" name="Rectangle 39">
              <a:extLst>
                <a:ext uri="{FF2B5EF4-FFF2-40B4-BE49-F238E27FC236}">
                  <a16:creationId xmlns:a16="http://schemas.microsoft.com/office/drawing/2014/main" id="{910769B0-5F22-6DAC-D6FD-317D73A8551D}"/>
                </a:ext>
              </a:extLst>
            </p:cNvPr>
            <p:cNvSpPr/>
            <p:nvPr/>
          </p:nvSpPr>
          <p:spPr>
            <a:xfrm>
              <a:off x="1819120" y="673"/>
              <a:ext cx="4545103" cy="157499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1" name="TextBox 40">
              <a:extLst>
                <a:ext uri="{FF2B5EF4-FFF2-40B4-BE49-F238E27FC236}">
                  <a16:creationId xmlns:a16="http://schemas.microsoft.com/office/drawing/2014/main" id="{FD6691E6-1F65-4F41-C002-C8CE6D6814BA}"/>
                </a:ext>
              </a:extLst>
            </p:cNvPr>
            <p:cNvSpPr txBox="1"/>
            <p:nvPr/>
          </p:nvSpPr>
          <p:spPr>
            <a:xfrm>
              <a:off x="1324778" y="-16535"/>
              <a:ext cx="5321344" cy="157499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6687" tIns="166687" rIns="166687" bIns="166687" numCol="1" spcCol="1270" anchor="ctr" anchorCtr="0">
              <a:noAutofit/>
            </a:bodyPr>
            <a:lstStyle/>
            <a:p>
              <a:pPr marR="0" lvl="0" algn="l" defTabSz="914377" rtl="0" eaLnBrk="1" fontAlgn="auto" latinLnBrk="0" hangingPunct="1">
                <a:spcBef>
                  <a:spcPts val="1000"/>
                </a:spcBef>
                <a:spcAft>
                  <a:spcPts val="0"/>
                </a:spcAft>
                <a:buClr>
                  <a:srgbClr val="E49600"/>
                </a:buClr>
                <a:buSzTx/>
                <a:tabLst/>
                <a:defRPr/>
              </a:pPr>
              <a:r>
                <a:rPr kumimoji="0" lang="en-US" sz="26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If no cost, the person who arranges the ad</a:t>
              </a:r>
            </a:p>
          </p:txBody>
        </p:sp>
      </p:grpSp>
      <p:pic>
        <p:nvPicPr>
          <p:cNvPr id="4" name="Graphic 3" descr="Money with solid fill">
            <a:extLst>
              <a:ext uri="{FF2B5EF4-FFF2-40B4-BE49-F238E27FC236}">
                <a16:creationId xmlns:a16="http://schemas.microsoft.com/office/drawing/2014/main" id="{4B18983E-F268-9F43-2862-415C36C0CD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8833" y="1974798"/>
            <a:ext cx="914400" cy="914400"/>
          </a:xfrm>
          <a:prstGeom prst="rect">
            <a:avLst/>
          </a:prstGeom>
        </p:spPr>
      </p:pic>
      <p:pic>
        <p:nvPicPr>
          <p:cNvPr id="6" name="Graphic 5" descr="Walk with solid fill">
            <a:extLst>
              <a:ext uri="{FF2B5EF4-FFF2-40B4-BE49-F238E27FC236}">
                <a16:creationId xmlns:a16="http://schemas.microsoft.com/office/drawing/2014/main" id="{DA39D83B-BE4D-BD79-BA48-E737AB59BF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09312" y="4464193"/>
            <a:ext cx="914400" cy="914400"/>
          </a:xfrm>
          <a:prstGeom prst="rect">
            <a:avLst/>
          </a:prstGeom>
        </p:spPr>
      </p:pic>
      <p:pic>
        <p:nvPicPr>
          <p:cNvPr id="8" name="Graphic 7" descr="Group of men with solid fill">
            <a:extLst>
              <a:ext uri="{FF2B5EF4-FFF2-40B4-BE49-F238E27FC236}">
                <a16:creationId xmlns:a16="http://schemas.microsoft.com/office/drawing/2014/main" id="{194BCD01-19BA-D88A-2FAC-01144342D2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55058" y="3267181"/>
            <a:ext cx="914400" cy="914400"/>
          </a:xfrm>
          <a:prstGeom prst="rect">
            <a:avLst/>
          </a:prstGeom>
        </p:spPr>
      </p:pic>
    </p:spTree>
    <p:extLst>
      <p:ext uri="{BB962C8B-B14F-4D97-AF65-F5344CB8AC3E}">
        <p14:creationId xmlns:p14="http://schemas.microsoft.com/office/powerpoint/2010/main" val="1496112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C92F7A-BBA9-8D17-35E0-0F0FFAC737CE}"/>
              </a:ext>
            </a:extLst>
          </p:cNvPr>
          <p:cNvSpPr>
            <a:spLocks noGrp="1"/>
          </p:cNvSpPr>
          <p:nvPr>
            <p:ph idx="1"/>
          </p:nvPr>
        </p:nvSpPr>
        <p:spPr>
          <a:xfrm>
            <a:off x="555320" y="1904913"/>
            <a:ext cx="6011048" cy="4369508"/>
          </a:xfrm>
        </p:spPr>
        <p:txBody>
          <a:bodyPr lIns="91440" tIns="45720" rIns="91440" bIns="45720" anchor="t"/>
          <a:lstStyle/>
          <a:p>
            <a:pPr marL="456565" indent="-456565">
              <a:lnSpc>
                <a:spcPct val="102099"/>
              </a:lnSpc>
            </a:pPr>
            <a:r>
              <a:rPr lang="en-US" sz="2800"/>
              <a:t>Overview of PDC</a:t>
            </a:r>
            <a:endParaRPr lang="en-US"/>
          </a:p>
          <a:p>
            <a:pPr marL="456565" indent="-456565">
              <a:lnSpc>
                <a:spcPct val="102099"/>
              </a:lnSpc>
            </a:pPr>
            <a:r>
              <a:rPr lang="en-US" sz="2800"/>
              <a:t>Overview of reporting</a:t>
            </a:r>
          </a:p>
          <a:p>
            <a:pPr marL="456565" indent="-456565">
              <a:lnSpc>
                <a:spcPct val="102099"/>
              </a:lnSpc>
            </a:pPr>
            <a:r>
              <a:rPr lang="en-US" sz="2800"/>
              <a:t>Contributions</a:t>
            </a:r>
          </a:p>
          <a:p>
            <a:pPr marL="456565" indent="-456565">
              <a:lnSpc>
                <a:spcPct val="102099"/>
              </a:lnSpc>
            </a:pPr>
            <a:r>
              <a:rPr lang="en-US" sz="2800" b="1"/>
              <a:t>Break (10 minutes)</a:t>
            </a:r>
          </a:p>
          <a:p>
            <a:pPr marL="456565" indent="-456565">
              <a:lnSpc>
                <a:spcPct val="102099"/>
              </a:lnSpc>
            </a:pPr>
            <a:r>
              <a:rPr lang="en-US" sz="2800"/>
              <a:t>Volunteers</a:t>
            </a:r>
          </a:p>
          <a:p>
            <a:pPr marL="456565" indent="-456565">
              <a:lnSpc>
                <a:spcPct val="102099"/>
              </a:lnSpc>
            </a:pPr>
            <a:endParaRPr lang="en-US" sz="2800" b="1"/>
          </a:p>
        </p:txBody>
      </p:sp>
      <p:sp>
        <p:nvSpPr>
          <p:cNvPr id="3" name="Title 2">
            <a:extLst>
              <a:ext uri="{FF2B5EF4-FFF2-40B4-BE49-F238E27FC236}">
                <a16:creationId xmlns:a16="http://schemas.microsoft.com/office/drawing/2014/main" id="{199976CB-0AC7-8E96-82FE-4EF2093098DF}"/>
              </a:ext>
            </a:extLst>
          </p:cNvPr>
          <p:cNvSpPr>
            <a:spLocks noGrp="1"/>
          </p:cNvSpPr>
          <p:nvPr>
            <p:ph type="ctrTitle"/>
          </p:nvPr>
        </p:nvSpPr>
        <p:spPr>
          <a:xfrm>
            <a:off x="407507" y="631570"/>
            <a:ext cx="9780102" cy="691146"/>
          </a:xfrm>
        </p:spPr>
        <p:txBody>
          <a:bodyPr/>
          <a:lstStyle/>
          <a:p>
            <a:r>
              <a:rPr lang="en-US" b="0"/>
              <a:t>Today’s Agenda</a:t>
            </a:r>
          </a:p>
        </p:txBody>
      </p:sp>
      <p:sp>
        <p:nvSpPr>
          <p:cNvPr id="4" name="Content Placeholder 1">
            <a:extLst>
              <a:ext uri="{FF2B5EF4-FFF2-40B4-BE49-F238E27FC236}">
                <a16:creationId xmlns:a16="http://schemas.microsoft.com/office/drawing/2014/main" id="{BD763D59-CCB4-0103-F122-77AB802C2D81}"/>
              </a:ext>
            </a:extLst>
          </p:cNvPr>
          <p:cNvSpPr txBox="1">
            <a:spLocks/>
          </p:cNvSpPr>
          <p:nvPr/>
        </p:nvSpPr>
        <p:spPr>
          <a:xfrm>
            <a:off x="6566368" y="1904913"/>
            <a:ext cx="5688493" cy="4369508"/>
          </a:xfrm>
          <a:prstGeom prst="rect">
            <a:avLst/>
          </a:prstGeom>
        </p:spPr>
        <p:txBody>
          <a:bodyPr lIns="91440" tIns="45720" rIns="91440" bIns="45720" anchor="t"/>
          <a:lstStyle>
            <a:lvl1pPr marL="457189" indent="-457189" algn="l" defTabSz="914377" rtl="0" eaLnBrk="1" latinLnBrk="0" hangingPunct="1">
              <a:lnSpc>
                <a:spcPct val="90000"/>
              </a:lnSpc>
              <a:spcBef>
                <a:spcPts val="1000"/>
              </a:spcBef>
              <a:buClr>
                <a:srgbClr val="E49600"/>
              </a:buClr>
              <a:buFont typeface="Arial" panose="020B0604020202020204" pitchFamily="34" charset="0"/>
              <a:buChar char="•"/>
              <a:defRPr sz="2400" b="0" i="0" kern="1200">
                <a:solidFill>
                  <a:srgbClr val="383F59"/>
                </a:solidFill>
                <a:latin typeface="IBM Plex Sans" panose="020B0503050203000203" pitchFamily="34" charset="0"/>
                <a:ea typeface="+mn-ea"/>
                <a:cs typeface="+mn-cs"/>
              </a:defRPr>
            </a:lvl1pPr>
            <a:lvl2pPr marL="800080" indent="-342891" algn="l" defTabSz="914377" rtl="0" eaLnBrk="1" latinLnBrk="0" hangingPunct="1">
              <a:lnSpc>
                <a:spcPct val="90000"/>
              </a:lnSpc>
              <a:spcBef>
                <a:spcPts val="500"/>
              </a:spcBef>
              <a:buClr>
                <a:srgbClr val="E49600"/>
              </a:buClr>
              <a:buFont typeface="Arial" panose="020B0604020202020204" pitchFamily="34" charset="0"/>
              <a:buChar char="•"/>
              <a:defRPr sz="2000" b="0" i="0" kern="1200">
                <a:solidFill>
                  <a:srgbClr val="383F59"/>
                </a:solidFill>
                <a:latin typeface="IBM Plex Sans" panose="020B0503050203000203" pitchFamily="34" charset="0"/>
                <a:ea typeface="+mn-ea"/>
                <a:cs typeface="+mn-cs"/>
              </a:defRPr>
            </a:lvl2pPr>
            <a:lvl3pPr marL="1257269" indent="-342891" algn="l" defTabSz="914377" rtl="0" eaLnBrk="1" latinLnBrk="0" hangingPunct="1">
              <a:lnSpc>
                <a:spcPct val="90000"/>
              </a:lnSpc>
              <a:spcBef>
                <a:spcPts val="500"/>
              </a:spcBef>
              <a:buClr>
                <a:srgbClr val="E49600"/>
              </a:buClr>
              <a:buFont typeface="Arial" panose="020B0604020202020204" pitchFamily="34" charset="0"/>
              <a:buChar char="•"/>
              <a:defRPr sz="1800" b="0" i="0" kern="1200">
                <a:solidFill>
                  <a:srgbClr val="383F59"/>
                </a:solidFill>
                <a:latin typeface="IBM Plex Sans" panose="020B0503050203000203" pitchFamily="34" charset="0"/>
                <a:ea typeface="+mn-ea"/>
                <a:cs typeface="+mn-cs"/>
              </a:defRPr>
            </a:lvl3pPr>
            <a:lvl4pPr marL="1657309" indent="-285744" algn="l" defTabSz="914377" rtl="0" eaLnBrk="1" latinLnBrk="0" hangingPunct="1">
              <a:lnSpc>
                <a:spcPct val="90000"/>
              </a:lnSpc>
              <a:spcBef>
                <a:spcPts val="500"/>
              </a:spcBef>
              <a:buClr>
                <a:srgbClr val="E49600"/>
              </a:buClr>
              <a:buFont typeface="Arial" panose="020B0604020202020204" pitchFamily="34" charset="0"/>
              <a:buChar char="•"/>
              <a:defRPr sz="1600" b="0" i="0" kern="1200">
                <a:solidFill>
                  <a:srgbClr val="383F59"/>
                </a:solidFill>
                <a:latin typeface="IBM Plex Sans" panose="020B0503050203000203" pitchFamily="34" charset="0"/>
                <a:ea typeface="+mn-ea"/>
                <a:cs typeface="+mn-cs"/>
              </a:defRPr>
            </a:lvl4pPr>
            <a:lvl5pPr marL="2114498" indent="-285744" algn="l" defTabSz="914377" rtl="0" eaLnBrk="1" latinLnBrk="0" hangingPunct="1">
              <a:lnSpc>
                <a:spcPct val="90000"/>
              </a:lnSpc>
              <a:spcBef>
                <a:spcPts val="500"/>
              </a:spcBef>
              <a:buClr>
                <a:srgbClr val="E49600"/>
              </a:buClr>
              <a:buFont typeface="Arial" panose="020B0604020202020204" pitchFamily="34" charset="0"/>
              <a:buChar char="•"/>
              <a:defRPr sz="1600" b="0" i="0" kern="1200">
                <a:solidFill>
                  <a:srgbClr val="383F59"/>
                </a:solidFill>
                <a:latin typeface="IBM Plex Sans" panose="020B050305020300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6565" indent="-456565">
              <a:lnSpc>
                <a:spcPct val="102099"/>
              </a:lnSpc>
            </a:pPr>
            <a:r>
              <a:rPr lang="en-US" sz="2800"/>
              <a:t>Fundraisers</a:t>
            </a:r>
            <a:endParaRPr lang="en-US"/>
          </a:p>
          <a:p>
            <a:pPr marL="456565" indent="-456565">
              <a:lnSpc>
                <a:spcPct val="102099"/>
              </a:lnSpc>
            </a:pPr>
            <a:r>
              <a:rPr lang="en-US" sz="2800"/>
              <a:t>Expenditures</a:t>
            </a:r>
          </a:p>
          <a:p>
            <a:pPr marL="456565" indent="-456565">
              <a:lnSpc>
                <a:spcPct val="102099"/>
              </a:lnSpc>
            </a:pPr>
            <a:r>
              <a:rPr lang="en-US" sz="2800"/>
              <a:t>Debt</a:t>
            </a:r>
          </a:p>
          <a:p>
            <a:pPr marL="456565" indent="-456565">
              <a:lnSpc>
                <a:spcPct val="102099"/>
              </a:lnSpc>
            </a:pPr>
            <a:r>
              <a:rPr lang="en-US" sz="2800"/>
              <a:t>Advertising</a:t>
            </a:r>
          </a:p>
          <a:p>
            <a:pPr marL="456565" indent="-456565">
              <a:lnSpc>
                <a:spcPct val="102099"/>
              </a:lnSpc>
            </a:pPr>
            <a:r>
              <a:rPr lang="en-US" sz="2800"/>
              <a:t>How to get more information</a:t>
            </a:r>
          </a:p>
        </p:txBody>
      </p:sp>
    </p:spTree>
    <p:extLst>
      <p:ext uri="{BB962C8B-B14F-4D97-AF65-F5344CB8AC3E}">
        <p14:creationId xmlns:p14="http://schemas.microsoft.com/office/powerpoint/2010/main" val="4238900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17C6D8-42C5-DB0B-A01D-4AF1EF539D56}"/>
              </a:ext>
            </a:extLst>
          </p:cNvPr>
          <p:cNvSpPr>
            <a:spLocks noGrp="1"/>
          </p:cNvSpPr>
          <p:nvPr>
            <p:ph type="ctrTitle"/>
          </p:nvPr>
        </p:nvSpPr>
        <p:spPr/>
        <p:txBody>
          <a:bodyPr/>
          <a:lstStyle/>
          <a:p>
            <a:r>
              <a:rPr lang="en-US" b="0"/>
              <a:t>Advertising: Sponsor ID</a:t>
            </a:r>
          </a:p>
        </p:txBody>
      </p:sp>
      <p:graphicFrame>
        <p:nvGraphicFramePr>
          <p:cNvPr id="6" name="Table 4">
            <a:extLst>
              <a:ext uri="{FF2B5EF4-FFF2-40B4-BE49-F238E27FC236}">
                <a16:creationId xmlns:a16="http://schemas.microsoft.com/office/drawing/2014/main" id="{538C0C82-FC38-A228-245A-244A40295518}"/>
              </a:ext>
            </a:extLst>
          </p:cNvPr>
          <p:cNvGraphicFramePr>
            <a:graphicFrameLocks/>
          </p:cNvGraphicFramePr>
          <p:nvPr>
            <p:extLst>
              <p:ext uri="{D42A27DB-BD31-4B8C-83A1-F6EECF244321}">
                <p14:modId xmlns:p14="http://schemas.microsoft.com/office/powerpoint/2010/main" val="3305230699"/>
              </p:ext>
            </p:extLst>
          </p:nvPr>
        </p:nvGraphicFramePr>
        <p:xfrm>
          <a:off x="610208" y="1823312"/>
          <a:ext cx="10971583" cy="2834640"/>
        </p:xfrm>
        <a:graphic>
          <a:graphicData uri="http://schemas.openxmlformats.org/drawingml/2006/table">
            <a:tbl>
              <a:tblPr firstRow="1" bandRow="1">
                <a:tableStyleId>{00A15C55-8517-42AA-B614-E9B94910E393}</a:tableStyleId>
              </a:tblPr>
              <a:tblGrid>
                <a:gridCol w="1631547">
                  <a:extLst>
                    <a:ext uri="{9D8B030D-6E8A-4147-A177-3AD203B41FA5}">
                      <a16:colId xmlns:a16="http://schemas.microsoft.com/office/drawing/2014/main" val="385920937"/>
                    </a:ext>
                  </a:extLst>
                </a:gridCol>
                <a:gridCol w="4935793">
                  <a:extLst>
                    <a:ext uri="{9D8B030D-6E8A-4147-A177-3AD203B41FA5}">
                      <a16:colId xmlns:a16="http://schemas.microsoft.com/office/drawing/2014/main" val="972407290"/>
                    </a:ext>
                  </a:extLst>
                </a:gridCol>
                <a:gridCol w="4404243">
                  <a:extLst>
                    <a:ext uri="{9D8B030D-6E8A-4147-A177-3AD203B41FA5}">
                      <a16:colId xmlns:a16="http://schemas.microsoft.com/office/drawing/2014/main" val="1132814667"/>
                    </a:ext>
                  </a:extLst>
                </a:gridCol>
              </a:tblGrid>
              <a:tr h="422268">
                <a:tc>
                  <a:txBody>
                    <a:bodyPr/>
                    <a:lstStyle/>
                    <a:p>
                      <a:r>
                        <a:rPr lang="en-US" sz="2400">
                          <a:effectLst>
                            <a:outerShdw blurRad="38100" dist="38100" dir="2700000" algn="tl">
                              <a:srgbClr val="000000">
                                <a:alpha val="43137"/>
                              </a:srgbClr>
                            </a:outerShdw>
                          </a:effectLst>
                          <a:latin typeface="IBM Plex Sans" panose="020B0503050203000203" pitchFamily="34" charset="0"/>
                        </a:rPr>
                        <a:t>METHOD</a:t>
                      </a:r>
                    </a:p>
                  </a:txBody>
                  <a:tcPr/>
                </a:tc>
                <a:tc>
                  <a:txBody>
                    <a:bodyPr/>
                    <a:lstStyle/>
                    <a:p>
                      <a:r>
                        <a:rPr lang="en-US" sz="2400">
                          <a:effectLst>
                            <a:outerShdw blurRad="38100" dist="38100" dir="2700000" algn="tl">
                              <a:srgbClr val="000000">
                                <a:alpha val="43137"/>
                              </a:srgbClr>
                            </a:outerShdw>
                          </a:effectLst>
                          <a:latin typeface="IBM Plex Sans" panose="020B0503050203000203" pitchFamily="34" charset="0"/>
                        </a:rPr>
                        <a:t>WHAT TO INCLUDE</a:t>
                      </a:r>
                    </a:p>
                  </a:txBody>
                  <a:tcPr/>
                </a:tc>
                <a:tc>
                  <a:txBody>
                    <a:bodyPr/>
                    <a:lstStyle/>
                    <a:p>
                      <a:r>
                        <a:rPr lang="en-US" sz="2400">
                          <a:effectLst>
                            <a:outerShdw blurRad="38100" dist="38100" dir="2700000" algn="tl">
                              <a:srgbClr val="000000">
                                <a:alpha val="43137"/>
                              </a:srgbClr>
                            </a:outerShdw>
                          </a:effectLst>
                          <a:latin typeface="IBM Plex Sans" panose="020B0503050203000203" pitchFamily="34" charset="0"/>
                        </a:rPr>
                        <a:t>OTHER THINGS TO KNOW</a:t>
                      </a:r>
                    </a:p>
                  </a:txBody>
                  <a:tcPr/>
                </a:tc>
                <a:extLst>
                  <a:ext uri="{0D108BD9-81ED-4DB2-BD59-A6C34878D82A}">
                    <a16:rowId xmlns:a16="http://schemas.microsoft.com/office/drawing/2014/main" val="3724243948"/>
                  </a:ext>
                </a:extLst>
              </a:tr>
              <a:tr h="380041">
                <a:tc>
                  <a:txBody>
                    <a:bodyPr/>
                    <a:lstStyle/>
                    <a:p>
                      <a:r>
                        <a:rPr lang="en-US" sz="2100">
                          <a:solidFill>
                            <a:srgbClr val="383F59"/>
                          </a:solidFill>
                          <a:latin typeface="IBM Plex Sans" panose="020B0503050203000203" pitchFamily="34" charset="0"/>
                        </a:rPr>
                        <a:t>Print ads</a:t>
                      </a:r>
                    </a:p>
                  </a:txBody>
                  <a:tcPr/>
                </a:tc>
                <a:tc>
                  <a:txBody>
                    <a:bodyPr/>
                    <a:lstStyle/>
                    <a:p>
                      <a:r>
                        <a:rPr lang="en-US" sz="2100">
                          <a:solidFill>
                            <a:srgbClr val="383F59"/>
                          </a:solidFill>
                          <a:latin typeface="IBM Plex Sans" panose="020B0503050203000203" pitchFamily="34" charset="0"/>
                        </a:rPr>
                        <a:t>Name, address, any party affiliation</a:t>
                      </a:r>
                    </a:p>
                  </a:txBody>
                  <a:tcPr/>
                </a:tc>
                <a:tc>
                  <a:txBody>
                    <a:bodyPr/>
                    <a:lstStyle/>
                    <a:p>
                      <a:r>
                        <a:rPr lang="en-US" sz="2100">
                          <a:solidFill>
                            <a:srgbClr val="383F59"/>
                          </a:solidFill>
                          <a:latin typeface="IBM Plex Sans" panose="020B0503050203000203" pitchFamily="34" charset="0"/>
                        </a:rPr>
                        <a:t>10 pt. type, ID on first page</a:t>
                      </a:r>
                    </a:p>
                  </a:txBody>
                  <a:tcPr/>
                </a:tc>
                <a:extLst>
                  <a:ext uri="{0D108BD9-81ED-4DB2-BD59-A6C34878D82A}">
                    <a16:rowId xmlns:a16="http://schemas.microsoft.com/office/drawing/2014/main" val="3261798612"/>
                  </a:ext>
                </a:extLst>
              </a:tr>
              <a:tr h="380041">
                <a:tc>
                  <a:txBody>
                    <a:bodyPr/>
                    <a:lstStyle/>
                    <a:p>
                      <a:r>
                        <a:rPr lang="en-US" sz="2100">
                          <a:solidFill>
                            <a:srgbClr val="383F59"/>
                          </a:solidFill>
                          <a:latin typeface="IBM Plex Sans" panose="020B0503050203000203" pitchFamily="34" charset="0"/>
                        </a:rPr>
                        <a:t>Websites</a:t>
                      </a:r>
                    </a:p>
                  </a:txBody>
                  <a:tcPr/>
                </a:tc>
                <a:tc>
                  <a:txBody>
                    <a:bodyPr/>
                    <a:lstStyle/>
                    <a:p>
                      <a:r>
                        <a:rPr lang="en-US" sz="2100">
                          <a:solidFill>
                            <a:srgbClr val="383F59"/>
                          </a:solidFill>
                          <a:latin typeface="IBM Plex Sans" panose="020B0503050203000203" pitchFamily="34" charset="0"/>
                        </a:rPr>
                        <a:t>Name, address, any party affiliation</a:t>
                      </a:r>
                    </a:p>
                  </a:txBody>
                  <a:tcPr/>
                </a:tc>
                <a:tc>
                  <a:txBody>
                    <a:bodyPr/>
                    <a:lstStyle/>
                    <a:p>
                      <a:r>
                        <a:rPr lang="en-US" sz="2100">
                          <a:solidFill>
                            <a:srgbClr val="383F59"/>
                          </a:solidFill>
                          <a:latin typeface="IBM Plex Sans" panose="020B0503050203000203" pitchFamily="34" charset="0"/>
                        </a:rPr>
                        <a:t>Can’t be hidden or blocked</a:t>
                      </a:r>
                    </a:p>
                  </a:txBody>
                  <a:tcPr/>
                </a:tc>
                <a:extLst>
                  <a:ext uri="{0D108BD9-81ED-4DB2-BD59-A6C34878D82A}">
                    <a16:rowId xmlns:a16="http://schemas.microsoft.com/office/drawing/2014/main" val="1582771495"/>
                  </a:ext>
                </a:extLst>
              </a:tr>
              <a:tr h="380041">
                <a:tc>
                  <a:txBody>
                    <a:bodyPr/>
                    <a:lstStyle/>
                    <a:p>
                      <a:r>
                        <a:rPr lang="en-US" sz="2100">
                          <a:solidFill>
                            <a:srgbClr val="383F59"/>
                          </a:solidFill>
                          <a:latin typeface="IBM Plex Sans" panose="020B0503050203000203" pitchFamily="34" charset="0"/>
                        </a:rPr>
                        <a:t>Broadcast</a:t>
                      </a:r>
                    </a:p>
                  </a:txBody>
                  <a:tcPr/>
                </a:tc>
                <a:tc>
                  <a:txBody>
                    <a:bodyPr/>
                    <a:lstStyle/>
                    <a:p>
                      <a:r>
                        <a:rPr lang="en-US" sz="2100">
                          <a:solidFill>
                            <a:srgbClr val="383F59"/>
                          </a:solidFill>
                          <a:latin typeface="IBM Plex Sans" panose="020B0503050203000203" pitchFamily="34" charset="0"/>
                        </a:rPr>
                        <a:t>Name, any party affiliation</a:t>
                      </a:r>
                    </a:p>
                  </a:txBody>
                  <a:tcPr/>
                </a:tc>
                <a:tc>
                  <a:txBody>
                    <a:bodyPr/>
                    <a:lstStyle/>
                    <a:p>
                      <a:r>
                        <a:rPr lang="en-US" sz="2100">
                          <a:solidFill>
                            <a:srgbClr val="383F59"/>
                          </a:solidFill>
                          <a:latin typeface="IBM Plex Sans" panose="020B0503050203000203" pitchFamily="34" charset="0"/>
                        </a:rPr>
                        <a:t>For TV or video, see top 3-5 info</a:t>
                      </a:r>
                    </a:p>
                  </a:txBody>
                  <a:tcPr/>
                </a:tc>
                <a:extLst>
                  <a:ext uri="{0D108BD9-81ED-4DB2-BD59-A6C34878D82A}">
                    <a16:rowId xmlns:a16="http://schemas.microsoft.com/office/drawing/2014/main" val="1588216964"/>
                  </a:ext>
                </a:extLst>
              </a:tr>
              <a:tr h="675628">
                <a:tc>
                  <a:txBody>
                    <a:bodyPr/>
                    <a:lstStyle/>
                    <a:p>
                      <a:r>
                        <a:rPr lang="en-US" sz="2100">
                          <a:solidFill>
                            <a:srgbClr val="383F59"/>
                          </a:solidFill>
                          <a:latin typeface="IBM Plex Sans" panose="020B0503050203000203" pitchFamily="34" charset="0"/>
                        </a:rPr>
                        <a:t>Yard signs</a:t>
                      </a:r>
                    </a:p>
                  </a:txBody>
                  <a:tcPr/>
                </a:tc>
                <a:tc>
                  <a:txBody>
                    <a:bodyPr/>
                    <a:lstStyle/>
                    <a:p>
                      <a:r>
                        <a:rPr lang="en-US" sz="2100">
                          <a:solidFill>
                            <a:srgbClr val="383F59"/>
                          </a:solidFill>
                          <a:latin typeface="IBM Plex Sans" panose="020B0503050203000203" pitchFamily="34" charset="0"/>
                        </a:rPr>
                        <a:t>Name, address, any party affiliation</a:t>
                      </a:r>
                    </a:p>
                  </a:txBody>
                  <a:tcPr/>
                </a:tc>
                <a:tc>
                  <a:txBody>
                    <a:bodyPr/>
                    <a:lstStyle/>
                    <a:p>
                      <a:r>
                        <a:rPr lang="en-US" sz="2100">
                          <a:solidFill>
                            <a:srgbClr val="383F59"/>
                          </a:solidFill>
                          <a:latin typeface="IBM Plex Sans" panose="020B0503050203000203" pitchFamily="34" charset="0"/>
                        </a:rPr>
                        <a:t>Font must be 10% of largest on sign</a:t>
                      </a:r>
                    </a:p>
                  </a:txBody>
                  <a:tcPr/>
                </a:tc>
                <a:extLst>
                  <a:ext uri="{0D108BD9-81ED-4DB2-BD59-A6C34878D82A}">
                    <a16:rowId xmlns:a16="http://schemas.microsoft.com/office/drawing/2014/main" val="2478547544"/>
                  </a:ext>
                </a:extLst>
              </a:tr>
              <a:tr h="380041">
                <a:tc>
                  <a:txBody>
                    <a:bodyPr/>
                    <a:lstStyle/>
                    <a:p>
                      <a:endParaRPr lang="en-US" sz="2100">
                        <a:solidFill>
                          <a:srgbClr val="383F59"/>
                        </a:solidFill>
                        <a:latin typeface="IBM Plex Sans" panose="020B0503050203000203" pitchFamily="34" charset="0"/>
                      </a:endParaRPr>
                    </a:p>
                  </a:txBody>
                  <a:tcPr/>
                </a:tc>
                <a:tc>
                  <a:txBody>
                    <a:bodyPr/>
                    <a:lstStyle/>
                    <a:p>
                      <a:endParaRPr lang="en-US" sz="2100">
                        <a:solidFill>
                          <a:srgbClr val="383F59"/>
                        </a:solidFill>
                        <a:latin typeface="IBM Plex Sans" panose="020B0503050203000203" pitchFamily="34" charset="0"/>
                      </a:endParaRPr>
                    </a:p>
                  </a:txBody>
                  <a:tcPr/>
                </a:tc>
                <a:tc>
                  <a:txBody>
                    <a:bodyPr/>
                    <a:lstStyle/>
                    <a:p>
                      <a:endParaRPr lang="en-US" sz="2100">
                        <a:solidFill>
                          <a:srgbClr val="383F59"/>
                        </a:solidFill>
                        <a:latin typeface="IBM Plex Sans" panose="020B0503050203000203" pitchFamily="34" charset="0"/>
                      </a:endParaRPr>
                    </a:p>
                  </a:txBody>
                  <a:tcPr/>
                </a:tc>
                <a:extLst>
                  <a:ext uri="{0D108BD9-81ED-4DB2-BD59-A6C34878D82A}">
                    <a16:rowId xmlns:a16="http://schemas.microsoft.com/office/drawing/2014/main" val="1302997077"/>
                  </a:ext>
                </a:extLst>
              </a:tr>
            </a:tbl>
          </a:graphicData>
        </a:graphic>
      </p:graphicFrame>
      <p:sp>
        <p:nvSpPr>
          <p:cNvPr id="7" name="TextBox 6">
            <a:extLst>
              <a:ext uri="{FF2B5EF4-FFF2-40B4-BE49-F238E27FC236}">
                <a16:creationId xmlns:a16="http://schemas.microsoft.com/office/drawing/2014/main" id="{6478F1C3-099C-17ED-AA1E-1A036B5E65B1}"/>
              </a:ext>
            </a:extLst>
          </p:cNvPr>
          <p:cNvSpPr txBox="1"/>
          <p:nvPr/>
        </p:nvSpPr>
        <p:spPr>
          <a:xfrm>
            <a:off x="580104" y="4707440"/>
            <a:ext cx="11031792" cy="1139927"/>
          </a:xfrm>
          <a:prstGeom prst="rect">
            <a:avLst/>
          </a:prstGeom>
          <a:noFill/>
        </p:spPr>
        <p:txBody>
          <a:bodyPr wrap="square" rtlCol="0">
            <a:spAutoFit/>
          </a:bodyPr>
          <a:lstStyle/>
          <a:p>
            <a:pPr algn="ctr">
              <a:lnSpc>
                <a:spcPct val="150000"/>
              </a:lnSpc>
            </a:pPr>
            <a:r>
              <a:rPr lang="en-US" sz="2400">
                <a:solidFill>
                  <a:srgbClr val="383F59"/>
                </a:solidFill>
                <a:latin typeface="IBM Plex Sans" panose="020B0503050203000203" pitchFamily="34" charset="0"/>
              </a:rPr>
              <a:t>Office sought and treasurer name are </a:t>
            </a:r>
            <a:r>
              <a:rPr lang="en-US" sz="2400" b="1">
                <a:solidFill>
                  <a:srgbClr val="383F59"/>
                </a:solidFill>
                <a:latin typeface="IBM Plex Sans" panose="020B0503050203000203" pitchFamily="34" charset="0"/>
              </a:rPr>
              <a:t>not </a:t>
            </a:r>
            <a:r>
              <a:rPr lang="en-US" sz="2400">
                <a:solidFill>
                  <a:srgbClr val="383F59"/>
                </a:solidFill>
                <a:latin typeface="IBM Plex Sans" panose="020B0503050203000203" pitchFamily="34" charset="0"/>
              </a:rPr>
              <a:t>required.</a:t>
            </a:r>
          </a:p>
          <a:p>
            <a:pPr algn="ctr">
              <a:lnSpc>
                <a:spcPct val="150000"/>
              </a:lnSpc>
            </a:pPr>
            <a:r>
              <a:rPr lang="en-US" sz="2400">
                <a:solidFill>
                  <a:srgbClr val="383F59"/>
                </a:solidFill>
                <a:latin typeface="IBM Plex Sans" panose="020B0503050203000203" pitchFamily="34" charset="0"/>
              </a:rPr>
              <a:t>See </a:t>
            </a:r>
            <a:r>
              <a:rPr lang="en-US" sz="2400" b="1">
                <a:solidFill>
                  <a:srgbClr val="383F59"/>
                </a:solidFill>
                <a:latin typeface="IBM Plex Sans" panose="020B0503050203000203" pitchFamily="34" charset="0"/>
              </a:rPr>
              <a:t>website </a:t>
            </a:r>
            <a:r>
              <a:rPr lang="en-US" sz="2400">
                <a:solidFill>
                  <a:srgbClr val="383F59"/>
                </a:solidFill>
                <a:latin typeface="IBM Plex Sans" panose="020B0503050203000203" pitchFamily="34" charset="0"/>
              </a:rPr>
              <a:t>for suggested wording and </a:t>
            </a:r>
            <a:r>
              <a:rPr lang="en-US" sz="2400" b="1">
                <a:solidFill>
                  <a:srgbClr val="383F59"/>
                </a:solidFill>
                <a:latin typeface="IBM Plex Sans" panose="020B0503050203000203" pitchFamily="34" charset="0"/>
              </a:rPr>
              <a:t>many other details</a:t>
            </a:r>
            <a:r>
              <a:rPr lang="en-US" sz="2400">
                <a:solidFill>
                  <a:srgbClr val="383F59"/>
                </a:solidFill>
                <a:latin typeface="IBM Plex Sans" panose="020B0503050203000203" pitchFamily="34" charset="0"/>
              </a:rPr>
              <a:t>.</a:t>
            </a:r>
          </a:p>
        </p:txBody>
      </p:sp>
    </p:spTree>
    <p:extLst>
      <p:ext uri="{BB962C8B-B14F-4D97-AF65-F5344CB8AC3E}">
        <p14:creationId xmlns:p14="http://schemas.microsoft.com/office/powerpoint/2010/main" val="14831085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3F4A826C-C6F2-DF89-54B3-8EA4C1830A5D}"/>
              </a:ext>
            </a:extLst>
          </p:cNvPr>
          <p:cNvSpPr>
            <a:spLocks noGrp="1"/>
          </p:cNvSpPr>
          <p:nvPr>
            <p:ph idx="1"/>
          </p:nvPr>
        </p:nvSpPr>
        <p:spPr>
          <a:xfrm>
            <a:off x="654979" y="1945561"/>
            <a:ext cx="6187949" cy="4811959"/>
          </a:xfrm>
        </p:spPr>
        <p:txBody>
          <a:bodyPr/>
          <a:lstStyle/>
          <a:p>
            <a:pPr marL="0" indent="0" algn="ctr">
              <a:lnSpc>
                <a:spcPct val="150000"/>
              </a:lnSpc>
              <a:buNone/>
            </a:pPr>
            <a:r>
              <a:rPr lang="en-US" sz="2000" b="0" i="0">
                <a:effectLst/>
                <a:latin typeface="IBM Plex Sans" panose="020B0503050203000203" pitchFamily="34" charset="0"/>
              </a:rPr>
              <a:t> </a:t>
            </a:r>
            <a:r>
              <a:rPr lang="en-US" sz="3200" b="0" i="1">
                <a:effectLst/>
                <a:latin typeface="IBM Plex Sans" panose="020B0503050203000203" pitchFamily="34" charset="0"/>
              </a:rPr>
              <a:t>Some forms of advertising are </a:t>
            </a:r>
            <a:r>
              <a:rPr lang="en-US" sz="3200" b="1" i="1">
                <a:effectLst/>
                <a:latin typeface="IBM Plex Sans" panose="020B0503050203000203" pitchFamily="34" charset="0"/>
              </a:rPr>
              <a:t>exempt</a:t>
            </a:r>
            <a:r>
              <a:rPr lang="en-US" sz="3200" b="0" i="1">
                <a:effectLst/>
                <a:latin typeface="IBM Plex Sans" panose="020B0503050203000203" pitchFamily="34" charset="0"/>
              </a:rPr>
              <a:t> from sponsor ID. </a:t>
            </a:r>
          </a:p>
          <a:p>
            <a:pPr marL="0" indent="0" algn="ctr">
              <a:lnSpc>
                <a:spcPct val="150000"/>
              </a:lnSpc>
              <a:buNone/>
            </a:pPr>
            <a:r>
              <a:rPr lang="en-US" sz="3200" b="0" i="1">
                <a:effectLst/>
                <a:latin typeface="IBM Plex Sans" panose="020B0503050203000203" pitchFamily="34" charset="0"/>
              </a:rPr>
              <a:t>Others have </a:t>
            </a:r>
            <a:r>
              <a:rPr lang="en-US" sz="3200" b="1" i="1">
                <a:effectLst/>
                <a:latin typeface="IBM Plex Sans" panose="020B0503050203000203" pitchFamily="34" charset="0"/>
              </a:rPr>
              <a:t>many</a:t>
            </a:r>
            <a:r>
              <a:rPr lang="en-US" sz="3200" b="0" i="1">
                <a:effectLst/>
                <a:latin typeface="IBM Plex Sans" panose="020B0503050203000203" pitchFamily="34" charset="0"/>
              </a:rPr>
              <a:t> requirements. </a:t>
            </a:r>
          </a:p>
          <a:p>
            <a:pPr marL="0" indent="0" algn="ctr">
              <a:lnSpc>
                <a:spcPct val="150000"/>
              </a:lnSpc>
              <a:buNone/>
            </a:pPr>
            <a:r>
              <a:rPr lang="en-US" sz="3200" i="1"/>
              <a:t>Please investigate further.</a:t>
            </a:r>
          </a:p>
        </p:txBody>
      </p:sp>
      <p:pic>
        <p:nvPicPr>
          <p:cNvPr id="3" name="Picture 2" descr="Blank yard sign">
            <a:extLst>
              <a:ext uri="{FF2B5EF4-FFF2-40B4-BE49-F238E27FC236}">
                <a16:creationId xmlns:a16="http://schemas.microsoft.com/office/drawing/2014/main" id="{6368B694-99F6-561E-6771-8FFCBACE25C7}"/>
              </a:ext>
            </a:extLst>
          </p:cNvPr>
          <p:cNvPicPr>
            <a:picLocks noChangeAspect="1"/>
          </p:cNvPicPr>
          <p:nvPr/>
        </p:nvPicPr>
        <p:blipFill rotWithShape="1">
          <a:blip r:embed="rId3">
            <a:alphaModFix amt="85000"/>
          </a:blip>
          <a:srcRect l="13864" r="39183"/>
          <a:stretch/>
        </p:blipFill>
        <p:spPr>
          <a:xfrm>
            <a:off x="7549661" y="256724"/>
            <a:ext cx="4642339" cy="6601276"/>
          </a:xfrm>
          <a:prstGeom prst="rect">
            <a:avLst/>
          </a:prstGeom>
        </p:spPr>
      </p:pic>
      <p:sp>
        <p:nvSpPr>
          <p:cNvPr id="7" name="Title 2">
            <a:extLst>
              <a:ext uri="{FF2B5EF4-FFF2-40B4-BE49-F238E27FC236}">
                <a16:creationId xmlns:a16="http://schemas.microsoft.com/office/drawing/2014/main" id="{A9F38D9D-C3F1-6A87-AD47-22E5F4C358A3}"/>
              </a:ext>
            </a:extLst>
          </p:cNvPr>
          <p:cNvSpPr>
            <a:spLocks noGrp="1"/>
          </p:cNvSpPr>
          <p:nvPr>
            <p:ph type="ctrTitle"/>
          </p:nvPr>
        </p:nvSpPr>
        <p:spPr>
          <a:xfrm>
            <a:off x="1194087" y="672484"/>
            <a:ext cx="3082945" cy="691146"/>
          </a:xfrm>
        </p:spPr>
        <p:txBody>
          <a:bodyPr/>
          <a:lstStyle/>
          <a:p>
            <a:r>
              <a:rPr lang="en-US" b="0"/>
              <a:t>Key Point</a:t>
            </a:r>
          </a:p>
        </p:txBody>
      </p:sp>
      <p:pic>
        <p:nvPicPr>
          <p:cNvPr id="8" name="Picture 7">
            <a:extLst>
              <a:ext uri="{FF2B5EF4-FFF2-40B4-BE49-F238E27FC236}">
                <a16:creationId xmlns:a16="http://schemas.microsoft.com/office/drawing/2014/main" id="{F40DA152-7BD2-0A1D-854E-31E77BC86DC2}"/>
              </a:ext>
            </a:extLst>
          </p:cNvPr>
          <p:cNvPicPr>
            <a:picLocks noChangeAspect="1"/>
          </p:cNvPicPr>
          <p:nvPr/>
        </p:nvPicPr>
        <p:blipFill>
          <a:blip r:embed="rId4"/>
          <a:stretch>
            <a:fillRect/>
          </a:stretch>
        </p:blipFill>
        <p:spPr>
          <a:xfrm>
            <a:off x="353882" y="443054"/>
            <a:ext cx="914479" cy="920576"/>
          </a:xfrm>
          <a:prstGeom prst="rect">
            <a:avLst/>
          </a:prstGeom>
        </p:spPr>
      </p:pic>
    </p:spTree>
    <p:extLst>
      <p:ext uri="{BB962C8B-B14F-4D97-AF65-F5344CB8AC3E}">
        <p14:creationId xmlns:p14="http://schemas.microsoft.com/office/powerpoint/2010/main" val="424395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8DCA4D-9582-2BC0-6667-8723EC073A38}"/>
              </a:ext>
            </a:extLst>
          </p:cNvPr>
          <p:cNvSpPr>
            <a:spLocks noGrp="1"/>
          </p:cNvSpPr>
          <p:nvPr>
            <p:ph idx="1"/>
          </p:nvPr>
        </p:nvSpPr>
        <p:spPr>
          <a:xfrm>
            <a:off x="407507" y="1975288"/>
            <a:ext cx="10336693" cy="2308844"/>
          </a:xfrm>
        </p:spPr>
        <p:txBody>
          <a:bodyPr/>
          <a:lstStyle/>
          <a:p>
            <a:pPr>
              <a:lnSpc>
                <a:spcPts val="3600"/>
              </a:lnSpc>
            </a:pPr>
            <a:r>
              <a:rPr lang="en-US"/>
              <a:t>Charging money for an endorsement or media coverage is illegal</a:t>
            </a:r>
          </a:p>
          <a:p>
            <a:pPr>
              <a:lnSpc>
                <a:spcPts val="3600"/>
              </a:lnSpc>
            </a:pPr>
            <a:r>
              <a:rPr lang="en-US" i="1"/>
              <a:t>“No person may solicit a candidate, political committee, political party or other person for money in exchange for an endorsement or an article in the news media supporting or opposing a candidate, committee or party”</a:t>
            </a:r>
          </a:p>
        </p:txBody>
      </p:sp>
      <p:sp>
        <p:nvSpPr>
          <p:cNvPr id="3" name="Title 2">
            <a:extLst>
              <a:ext uri="{FF2B5EF4-FFF2-40B4-BE49-F238E27FC236}">
                <a16:creationId xmlns:a16="http://schemas.microsoft.com/office/drawing/2014/main" id="{3D10AFD9-2B6A-B3FB-5098-9B7F8E0E4605}"/>
              </a:ext>
            </a:extLst>
          </p:cNvPr>
          <p:cNvSpPr>
            <a:spLocks noGrp="1"/>
          </p:cNvSpPr>
          <p:nvPr>
            <p:ph type="ctrTitle"/>
          </p:nvPr>
        </p:nvSpPr>
        <p:spPr/>
        <p:txBody>
          <a:bodyPr/>
          <a:lstStyle/>
          <a:p>
            <a:r>
              <a:rPr lang="en-US" b="0"/>
              <a:t>More About Advertising</a:t>
            </a:r>
          </a:p>
        </p:txBody>
      </p:sp>
      <p:sp>
        <p:nvSpPr>
          <p:cNvPr id="4" name="Arrow: Pentagon 3">
            <a:extLst>
              <a:ext uri="{FF2B5EF4-FFF2-40B4-BE49-F238E27FC236}">
                <a16:creationId xmlns:a16="http://schemas.microsoft.com/office/drawing/2014/main" id="{CE4A2454-626C-D5AD-2886-ABFA8A910CAA}"/>
              </a:ext>
            </a:extLst>
          </p:cNvPr>
          <p:cNvSpPr/>
          <p:nvPr/>
        </p:nvSpPr>
        <p:spPr>
          <a:xfrm rot="10800000">
            <a:off x="9551158" y="1096419"/>
            <a:ext cx="2640842" cy="539087"/>
          </a:xfrm>
          <a:prstGeom prst="homePlate">
            <a:avLst/>
          </a:prstGeom>
          <a:solidFill>
            <a:srgbClr val="006800"/>
          </a:solidFill>
          <a:ln>
            <a:solidFill>
              <a:srgbClr val="006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AF4DD0-BFC6-9ECD-99AE-40A5E17763D0}"/>
              </a:ext>
            </a:extLst>
          </p:cNvPr>
          <p:cNvSpPr txBox="1"/>
          <p:nvPr/>
        </p:nvSpPr>
        <p:spPr>
          <a:xfrm>
            <a:off x="9728202" y="1135130"/>
            <a:ext cx="2514601" cy="461665"/>
          </a:xfrm>
          <a:prstGeom prst="rect">
            <a:avLst/>
          </a:prstGeom>
          <a:noFill/>
        </p:spPr>
        <p:txBody>
          <a:bodyPr wrap="square" lIns="91440" tIns="45720" rIns="91440" bIns="45720" rtlCol="0" anchor="t">
            <a:spAutoFit/>
          </a:bodyPr>
          <a:lstStyle/>
          <a:p>
            <a:pPr algn="ctr"/>
            <a:r>
              <a:rPr lang="en-US" sz="2400" b="1">
                <a:solidFill>
                  <a:schemeClr val="bg1"/>
                </a:solidFill>
                <a:effectLst>
                  <a:outerShdw blurRad="38100" dist="38100" dir="2700000" algn="tl">
                    <a:srgbClr val="000000">
                      <a:alpha val="43137"/>
                    </a:srgbClr>
                  </a:outerShdw>
                </a:effectLst>
              </a:rPr>
              <a:t>RCW 42.17A.480</a:t>
            </a:r>
          </a:p>
        </p:txBody>
      </p:sp>
    </p:spTree>
    <p:extLst>
      <p:ext uri="{BB962C8B-B14F-4D97-AF65-F5344CB8AC3E}">
        <p14:creationId xmlns:p14="http://schemas.microsoft.com/office/powerpoint/2010/main" val="10610063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1AB603-3268-3814-C394-C0528086E395}"/>
              </a:ext>
            </a:extLst>
          </p:cNvPr>
          <p:cNvSpPr>
            <a:spLocks noGrp="1"/>
          </p:cNvSpPr>
          <p:nvPr>
            <p:ph idx="1"/>
          </p:nvPr>
        </p:nvSpPr>
        <p:spPr>
          <a:xfrm>
            <a:off x="475746" y="1693230"/>
            <a:ext cx="10763185" cy="4952356"/>
          </a:xfrm>
        </p:spPr>
        <p:txBody>
          <a:bodyPr/>
          <a:lstStyle/>
          <a:p>
            <a:pPr marL="514350" marR="0" lvl="0" indent="-514350" algn="l" defTabSz="914377" rtl="0" eaLnBrk="1" fontAlgn="auto" latinLnBrk="0" hangingPunct="1">
              <a:lnSpc>
                <a:spcPct val="150000"/>
              </a:lnSpc>
              <a:spcBef>
                <a:spcPts val="1000"/>
              </a:spcBef>
              <a:spcAft>
                <a:spcPts val="0"/>
              </a:spcAft>
              <a:buClr>
                <a:srgbClr val="E49600"/>
              </a:buClr>
              <a:buSzTx/>
              <a:buFont typeface="+mj-lt"/>
              <a:buAutoNum type="arabicPeriod"/>
              <a:tabLst/>
              <a:defRPr/>
            </a:pPr>
            <a:r>
              <a:rPr kumimoji="0" lang="en-US" sz="26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Cannot </a:t>
            </a:r>
            <a:r>
              <a:rPr kumimoji="0" lang="en-US" sz="2600" b="1"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charge</a:t>
            </a:r>
            <a:r>
              <a:rPr kumimoji="0" lang="en-US" sz="26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 for endorsement or media coverage</a:t>
            </a:r>
          </a:p>
          <a:p>
            <a:pPr marL="514350" marR="0" lvl="0" indent="-514350" algn="l" defTabSz="914377" rtl="0" eaLnBrk="1" fontAlgn="auto" latinLnBrk="0" hangingPunct="1">
              <a:lnSpc>
                <a:spcPct val="150000"/>
              </a:lnSpc>
              <a:spcBef>
                <a:spcPts val="1000"/>
              </a:spcBef>
              <a:spcAft>
                <a:spcPts val="0"/>
              </a:spcAft>
              <a:buClr>
                <a:srgbClr val="E49600"/>
              </a:buClr>
              <a:buSzTx/>
              <a:buFont typeface="+mj-lt"/>
              <a:buAutoNum type="arabicPeriod"/>
              <a:tabLst/>
              <a:defRPr/>
            </a:pPr>
            <a:r>
              <a:rPr lang="en-US" sz="2600"/>
              <a:t>Cannot use</a:t>
            </a:r>
            <a:r>
              <a:rPr lang="en-US" sz="2600" b="1"/>
              <a:t> public agency facilities </a:t>
            </a:r>
            <a:r>
              <a:rPr lang="en-US" sz="2600"/>
              <a:t>for campaigns</a:t>
            </a:r>
            <a:endParaRPr kumimoji="0" lang="en-US" sz="26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endParaRPr>
          </a:p>
          <a:p>
            <a:pPr marL="514350" marR="0" lvl="0" indent="-514350" algn="l" defTabSz="914377" rtl="0" eaLnBrk="1" fontAlgn="auto" latinLnBrk="0" hangingPunct="1">
              <a:lnSpc>
                <a:spcPct val="150000"/>
              </a:lnSpc>
              <a:spcBef>
                <a:spcPts val="1000"/>
              </a:spcBef>
              <a:spcAft>
                <a:spcPts val="0"/>
              </a:spcAft>
              <a:buClr>
                <a:srgbClr val="E49600"/>
              </a:buClr>
              <a:buSzTx/>
              <a:buFont typeface="+mj-lt"/>
              <a:buAutoNum type="arabicPeriod"/>
              <a:tabLst/>
              <a:defRPr/>
            </a:pPr>
            <a:r>
              <a:rPr kumimoji="0" lang="en-US" sz="26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Elected officials cannot </a:t>
            </a:r>
            <a:r>
              <a:rPr kumimoji="0" lang="en-US" sz="2600" b="1"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solicit </a:t>
            </a:r>
            <a:r>
              <a:rPr kumimoji="0" lang="en-US" sz="26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contributions from an employee in the official’s agency</a:t>
            </a:r>
          </a:p>
          <a:p>
            <a:pPr marL="514350" indent="-514350">
              <a:lnSpc>
                <a:spcPct val="150000"/>
              </a:lnSpc>
              <a:buFont typeface="+mj-lt"/>
              <a:buAutoNum type="arabicPeriod"/>
              <a:defRPr/>
            </a:pPr>
            <a:r>
              <a:rPr lang="en-US" sz="2600"/>
              <a:t>Candidates cannot use campaign money for spending </a:t>
            </a:r>
            <a:r>
              <a:rPr lang="en-US" sz="2600" b="1"/>
              <a:t>outside the campaign</a:t>
            </a:r>
            <a:endParaRPr kumimoji="0" lang="en-US" sz="2600" b="1" i="0" u="none" strike="noStrike" kern="1200" cap="none" spc="0" normalizeH="0" baseline="0" noProof="0">
              <a:ln>
                <a:noFill/>
              </a:ln>
              <a:solidFill>
                <a:srgbClr val="383F59"/>
              </a:solidFill>
              <a:effectLst/>
              <a:uLnTx/>
              <a:uFillTx/>
              <a:latin typeface="IBM Plex Sans" panose="020B0503050203000203" pitchFamily="34" charset="0"/>
              <a:ea typeface="+mn-ea"/>
              <a:cs typeface="+mn-cs"/>
            </a:endParaRPr>
          </a:p>
          <a:p>
            <a:pPr marL="0" marR="0" lvl="0" indent="0" algn="l" defTabSz="914377" rtl="0" eaLnBrk="1" fontAlgn="auto" latinLnBrk="0" hangingPunct="1">
              <a:lnSpc>
                <a:spcPct val="150000"/>
              </a:lnSpc>
              <a:spcBef>
                <a:spcPts val="1000"/>
              </a:spcBef>
              <a:spcAft>
                <a:spcPts val="0"/>
              </a:spcAft>
              <a:buClr>
                <a:srgbClr val="E49600"/>
              </a:buClr>
              <a:buSzTx/>
              <a:buNone/>
              <a:tabLst/>
              <a:defRPr/>
            </a:pPr>
            <a:endParaRPr kumimoji="0" lang="en-US" sz="26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endParaRPr>
          </a:p>
          <a:p>
            <a:pPr marL="0" indent="0">
              <a:lnSpc>
                <a:spcPct val="150000"/>
              </a:lnSpc>
              <a:buNone/>
            </a:pPr>
            <a:endParaRPr lang="en-US" sz="2600"/>
          </a:p>
        </p:txBody>
      </p:sp>
      <p:sp>
        <p:nvSpPr>
          <p:cNvPr id="3" name="Title 2">
            <a:extLst>
              <a:ext uri="{FF2B5EF4-FFF2-40B4-BE49-F238E27FC236}">
                <a16:creationId xmlns:a16="http://schemas.microsoft.com/office/drawing/2014/main" id="{A617C6D8-42C5-DB0B-A01D-4AF1EF539D56}"/>
              </a:ext>
            </a:extLst>
          </p:cNvPr>
          <p:cNvSpPr>
            <a:spLocks noGrp="1"/>
          </p:cNvSpPr>
          <p:nvPr>
            <p:ph type="ctrTitle"/>
          </p:nvPr>
        </p:nvSpPr>
        <p:spPr>
          <a:xfrm>
            <a:off x="407507" y="651236"/>
            <a:ext cx="9780102" cy="691146"/>
          </a:xfrm>
        </p:spPr>
        <p:txBody>
          <a:bodyPr/>
          <a:lstStyle/>
          <a:p>
            <a:r>
              <a:rPr lang="en-US" b="0"/>
              <a:t>8 Major Violations</a:t>
            </a:r>
          </a:p>
        </p:txBody>
      </p:sp>
    </p:spTree>
    <p:extLst>
      <p:ext uri="{BB962C8B-B14F-4D97-AF65-F5344CB8AC3E}">
        <p14:creationId xmlns:p14="http://schemas.microsoft.com/office/powerpoint/2010/main" val="3989796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1AB603-3268-3814-C394-C0528086E395}"/>
              </a:ext>
            </a:extLst>
          </p:cNvPr>
          <p:cNvSpPr>
            <a:spLocks noGrp="1"/>
          </p:cNvSpPr>
          <p:nvPr>
            <p:ph idx="1"/>
          </p:nvPr>
        </p:nvSpPr>
        <p:spPr>
          <a:xfrm>
            <a:off x="475746" y="1693230"/>
            <a:ext cx="10981550" cy="4952356"/>
          </a:xfrm>
        </p:spPr>
        <p:txBody>
          <a:bodyPr/>
          <a:lstStyle/>
          <a:p>
            <a:pPr marL="514350" marR="0" lvl="0" indent="-514350" algn="l" defTabSz="914377" rtl="0" eaLnBrk="1" fontAlgn="auto" latinLnBrk="0" hangingPunct="1">
              <a:lnSpc>
                <a:spcPct val="150000"/>
              </a:lnSpc>
              <a:spcBef>
                <a:spcPts val="1000"/>
              </a:spcBef>
              <a:spcAft>
                <a:spcPts val="0"/>
              </a:spcAft>
              <a:buClr>
                <a:srgbClr val="E49600"/>
              </a:buClr>
              <a:buSzTx/>
              <a:buFont typeface="+mj-lt"/>
              <a:buAutoNum type="arabicPeriod" startAt="5"/>
              <a:tabLst/>
              <a:defRPr/>
            </a:pPr>
            <a:r>
              <a:rPr lang="en-US" sz="2600"/>
              <a:t>Cannot exceed the </a:t>
            </a:r>
            <a:r>
              <a:rPr lang="en-US" sz="2600" b="1"/>
              <a:t>anonymous contribution limit</a:t>
            </a:r>
          </a:p>
          <a:p>
            <a:pPr marL="514350" marR="0" lvl="0" indent="-514350" algn="l" defTabSz="914377" rtl="0" eaLnBrk="1" fontAlgn="auto" latinLnBrk="0" hangingPunct="1">
              <a:lnSpc>
                <a:spcPct val="150000"/>
              </a:lnSpc>
              <a:spcBef>
                <a:spcPts val="1000"/>
              </a:spcBef>
              <a:spcAft>
                <a:spcPts val="0"/>
              </a:spcAft>
              <a:buClr>
                <a:srgbClr val="E49600"/>
              </a:buClr>
              <a:buSzTx/>
              <a:buFont typeface="+mj-lt"/>
              <a:buAutoNum type="arabicPeriod" startAt="5"/>
              <a:tabLst/>
              <a:defRPr/>
            </a:pPr>
            <a:r>
              <a:rPr kumimoji="0" lang="en-US" sz="26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Cannot </a:t>
            </a:r>
            <a:r>
              <a:rPr kumimoji="0" lang="en-US" sz="2600" b="1"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reimburse</a:t>
            </a:r>
            <a:r>
              <a:rPr kumimoji="0" lang="en-US" sz="26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 another person for a contribution</a:t>
            </a:r>
          </a:p>
          <a:p>
            <a:pPr marL="514350" marR="0" lvl="0" indent="-514350" algn="l" defTabSz="914377" rtl="0" eaLnBrk="1" fontAlgn="auto" latinLnBrk="0" hangingPunct="1">
              <a:lnSpc>
                <a:spcPct val="150000"/>
              </a:lnSpc>
              <a:spcBef>
                <a:spcPts val="1000"/>
              </a:spcBef>
              <a:spcAft>
                <a:spcPts val="0"/>
              </a:spcAft>
              <a:buClr>
                <a:srgbClr val="E49600"/>
              </a:buClr>
              <a:buSzTx/>
              <a:buFont typeface="+mj-lt"/>
              <a:buAutoNum type="arabicPeriod" startAt="5"/>
              <a:tabLst/>
              <a:defRPr/>
            </a:pPr>
            <a:r>
              <a:rPr kumimoji="0" lang="en-US" sz="26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Candidates cannot use </a:t>
            </a:r>
            <a:r>
              <a:rPr kumimoji="0" lang="en-US" sz="2600" b="1"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campaign funds </a:t>
            </a:r>
            <a:r>
              <a:rPr kumimoji="0" lang="en-US" sz="26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to </a:t>
            </a:r>
            <a:r>
              <a:rPr kumimoji="0" lang="en-US" sz="2600"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assist </a:t>
            </a:r>
            <a:r>
              <a:rPr kumimoji="0" lang="en-US" sz="26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other candidates or committees</a:t>
            </a:r>
          </a:p>
          <a:p>
            <a:pPr marL="514350" indent="-514350">
              <a:lnSpc>
                <a:spcPct val="150000"/>
              </a:lnSpc>
              <a:buFont typeface="+mj-lt"/>
              <a:buAutoNum type="arabicPeriod" startAt="5"/>
              <a:defRPr/>
            </a:pPr>
            <a:r>
              <a:rPr kumimoji="0" lang="en-US" sz="26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Cannot </a:t>
            </a:r>
            <a:r>
              <a:rPr kumimoji="0" lang="en-US" sz="2600" b="1"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conceal </a:t>
            </a:r>
            <a:r>
              <a:rPr kumimoji="0" lang="en-US" sz="26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rPr>
              <a:t>truth by withholding or substituting information</a:t>
            </a:r>
          </a:p>
          <a:p>
            <a:pPr marL="457189" marR="0" lvl="0" indent="-457189" algn="l" defTabSz="914377" rtl="0" eaLnBrk="1" fontAlgn="auto" latinLnBrk="0" hangingPunct="1">
              <a:lnSpc>
                <a:spcPct val="150000"/>
              </a:lnSpc>
              <a:spcBef>
                <a:spcPts val="1000"/>
              </a:spcBef>
              <a:spcAft>
                <a:spcPts val="0"/>
              </a:spcAft>
              <a:buClr>
                <a:srgbClr val="E49600"/>
              </a:buClr>
              <a:buSzTx/>
              <a:buFont typeface="Arial" panose="020B0604020202020204" pitchFamily="34" charset="0"/>
              <a:buChar char="•"/>
              <a:tabLst/>
              <a:defRPr/>
            </a:pPr>
            <a:endParaRPr kumimoji="0" lang="en-US" sz="26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endParaRPr>
          </a:p>
          <a:p>
            <a:pPr marL="457189" marR="0" lvl="0" indent="-457189" algn="l" defTabSz="914377" rtl="0" eaLnBrk="1" fontAlgn="auto" latinLnBrk="0" hangingPunct="1">
              <a:lnSpc>
                <a:spcPct val="150000"/>
              </a:lnSpc>
              <a:spcBef>
                <a:spcPts val="1000"/>
              </a:spcBef>
              <a:spcAft>
                <a:spcPts val="0"/>
              </a:spcAft>
              <a:buClr>
                <a:srgbClr val="E49600"/>
              </a:buClr>
              <a:buSzTx/>
              <a:buFont typeface="Arial" panose="020B0604020202020204" pitchFamily="34" charset="0"/>
              <a:buChar char="•"/>
              <a:tabLst/>
              <a:defRPr/>
            </a:pPr>
            <a:endParaRPr kumimoji="0" lang="en-US" sz="2600" b="0" i="0" u="none" strike="noStrike" kern="1200" cap="none" spc="0" normalizeH="0" baseline="0" noProof="0">
              <a:ln>
                <a:noFill/>
              </a:ln>
              <a:solidFill>
                <a:srgbClr val="383F59"/>
              </a:solidFill>
              <a:effectLst/>
              <a:uLnTx/>
              <a:uFillTx/>
              <a:latin typeface="IBM Plex Sans" panose="020B0503050203000203" pitchFamily="34" charset="0"/>
              <a:ea typeface="+mn-ea"/>
              <a:cs typeface="+mn-cs"/>
            </a:endParaRPr>
          </a:p>
          <a:p>
            <a:pPr marL="0" indent="0">
              <a:lnSpc>
                <a:spcPct val="150000"/>
              </a:lnSpc>
              <a:buNone/>
            </a:pPr>
            <a:endParaRPr lang="en-US" sz="2600"/>
          </a:p>
        </p:txBody>
      </p:sp>
      <p:sp>
        <p:nvSpPr>
          <p:cNvPr id="3" name="Title 2">
            <a:extLst>
              <a:ext uri="{FF2B5EF4-FFF2-40B4-BE49-F238E27FC236}">
                <a16:creationId xmlns:a16="http://schemas.microsoft.com/office/drawing/2014/main" id="{A617C6D8-42C5-DB0B-A01D-4AF1EF539D56}"/>
              </a:ext>
            </a:extLst>
          </p:cNvPr>
          <p:cNvSpPr>
            <a:spLocks noGrp="1"/>
          </p:cNvSpPr>
          <p:nvPr>
            <p:ph type="ctrTitle"/>
          </p:nvPr>
        </p:nvSpPr>
        <p:spPr>
          <a:xfrm>
            <a:off x="407507" y="651236"/>
            <a:ext cx="9780102" cy="691146"/>
          </a:xfrm>
        </p:spPr>
        <p:txBody>
          <a:bodyPr/>
          <a:lstStyle/>
          <a:p>
            <a:r>
              <a:rPr lang="en-US" b="0"/>
              <a:t>8 Major Violations</a:t>
            </a:r>
          </a:p>
        </p:txBody>
      </p:sp>
    </p:spTree>
    <p:extLst>
      <p:ext uri="{BB962C8B-B14F-4D97-AF65-F5344CB8AC3E}">
        <p14:creationId xmlns:p14="http://schemas.microsoft.com/office/powerpoint/2010/main" val="6657327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3F4A826C-C6F2-DF89-54B3-8EA4C1830A5D}"/>
              </a:ext>
            </a:extLst>
          </p:cNvPr>
          <p:cNvSpPr>
            <a:spLocks noGrp="1"/>
          </p:cNvSpPr>
          <p:nvPr>
            <p:ph idx="1"/>
          </p:nvPr>
        </p:nvSpPr>
        <p:spPr>
          <a:xfrm>
            <a:off x="1385248" y="1888725"/>
            <a:ext cx="9266830" cy="3720505"/>
          </a:xfrm>
        </p:spPr>
        <p:txBody>
          <a:bodyPr/>
          <a:lstStyle/>
          <a:p>
            <a:pPr marL="0" indent="0" algn="ctr">
              <a:lnSpc>
                <a:spcPct val="150000"/>
              </a:lnSpc>
              <a:buNone/>
            </a:pPr>
            <a:r>
              <a:rPr lang="en-US" sz="3200" i="1"/>
              <a:t>C</a:t>
            </a:r>
            <a:r>
              <a:rPr lang="en-US" sz="3200" b="0" i="1">
                <a:effectLst/>
                <a:latin typeface="IBM Plex Sans" panose="020B0503050203000203" pitchFamily="34" charset="0"/>
              </a:rPr>
              <a:t>ampaign finances in Washington are some of the most transparent in the country.</a:t>
            </a:r>
          </a:p>
          <a:p>
            <a:pPr marL="0" indent="0" algn="ctr">
              <a:lnSpc>
                <a:spcPct val="150000"/>
              </a:lnSpc>
              <a:buNone/>
            </a:pPr>
            <a:r>
              <a:rPr lang="en-US" sz="3200" b="0" i="1">
                <a:effectLst/>
                <a:latin typeface="IBM Plex Sans" panose="020B0503050203000203" pitchFamily="34" charset="0"/>
              </a:rPr>
              <a:t>You must not </a:t>
            </a:r>
            <a:r>
              <a:rPr lang="en-US" sz="3200" b="1" i="1">
                <a:effectLst/>
                <a:latin typeface="IBM Plex Sans" panose="020B0503050203000203" pitchFamily="34" charset="0"/>
              </a:rPr>
              <a:t>conceal </a:t>
            </a:r>
            <a:r>
              <a:rPr lang="en-US" sz="3200" b="0" i="1">
                <a:effectLst/>
                <a:latin typeface="IBM Plex Sans" panose="020B0503050203000203" pitchFamily="34" charset="0"/>
              </a:rPr>
              <a:t>what you know, if you are required by law to </a:t>
            </a:r>
            <a:r>
              <a:rPr lang="en-US" sz="3200" b="1" i="1">
                <a:effectLst/>
                <a:latin typeface="IBM Plex Sans" panose="020B0503050203000203" pitchFamily="34" charset="0"/>
              </a:rPr>
              <a:t>disclose</a:t>
            </a:r>
            <a:r>
              <a:rPr lang="en-US" sz="3200" b="0" i="1">
                <a:effectLst/>
                <a:latin typeface="IBM Plex Sans" panose="020B0503050203000203" pitchFamily="34" charset="0"/>
              </a:rPr>
              <a:t>. </a:t>
            </a:r>
            <a:endParaRPr lang="en-US" sz="3200" i="1"/>
          </a:p>
        </p:txBody>
      </p:sp>
      <p:sp>
        <p:nvSpPr>
          <p:cNvPr id="6" name="Title 2">
            <a:extLst>
              <a:ext uri="{FF2B5EF4-FFF2-40B4-BE49-F238E27FC236}">
                <a16:creationId xmlns:a16="http://schemas.microsoft.com/office/drawing/2014/main" id="{E71F9AB5-149C-DE31-1C61-359AA8F34171}"/>
              </a:ext>
            </a:extLst>
          </p:cNvPr>
          <p:cNvSpPr>
            <a:spLocks noGrp="1"/>
          </p:cNvSpPr>
          <p:nvPr>
            <p:ph type="ctrTitle"/>
          </p:nvPr>
        </p:nvSpPr>
        <p:spPr>
          <a:xfrm>
            <a:off x="1184255" y="672484"/>
            <a:ext cx="3082945" cy="691146"/>
          </a:xfrm>
        </p:spPr>
        <p:txBody>
          <a:bodyPr/>
          <a:lstStyle/>
          <a:p>
            <a:r>
              <a:rPr lang="en-US" b="0"/>
              <a:t>Key Point</a:t>
            </a:r>
          </a:p>
        </p:txBody>
      </p:sp>
      <p:pic>
        <p:nvPicPr>
          <p:cNvPr id="7" name="Picture 6">
            <a:extLst>
              <a:ext uri="{FF2B5EF4-FFF2-40B4-BE49-F238E27FC236}">
                <a16:creationId xmlns:a16="http://schemas.microsoft.com/office/drawing/2014/main" id="{912F47FF-4CC1-2278-2842-C2AE5153A3E9}"/>
              </a:ext>
            </a:extLst>
          </p:cNvPr>
          <p:cNvPicPr>
            <a:picLocks noChangeAspect="1"/>
          </p:cNvPicPr>
          <p:nvPr/>
        </p:nvPicPr>
        <p:blipFill>
          <a:blip r:embed="rId3"/>
          <a:stretch>
            <a:fillRect/>
          </a:stretch>
        </p:blipFill>
        <p:spPr>
          <a:xfrm>
            <a:off x="344050" y="443054"/>
            <a:ext cx="914479" cy="920576"/>
          </a:xfrm>
          <a:prstGeom prst="rect">
            <a:avLst/>
          </a:prstGeom>
        </p:spPr>
      </p:pic>
    </p:spTree>
    <p:extLst>
      <p:ext uri="{BB962C8B-B14F-4D97-AF65-F5344CB8AC3E}">
        <p14:creationId xmlns:p14="http://schemas.microsoft.com/office/powerpoint/2010/main" val="26598208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89D59-F52C-83FC-0382-1391AFA1A32B}"/>
              </a:ext>
            </a:extLst>
          </p:cNvPr>
          <p:cNvSpPr>
            <a:spLocks noGrp="1"/>
          </p:cNvSpPr>
          <p:nvPr>
            <p:ph type="ctrTitle"/>
          </p:nvPr>
        </p:nvSpPr>
        <p:spPr/>
        <p:txBody>
          <a:bodyPr/>
          <a:lstStyle/>
          <a:p>
            <a:r>
              <a:rPr lang="en-US"/>
              <a:t>Thank you!</a:t>
            </a:r>
          </a:p>
        </p:txBody>
      </p:sp>
      <p:sp>
        <p:nvSpPr>
          <p:cNvPr id="3" name="Subtitle 2">
            <a:extLst>
              <a:ext uri="{FF2B5EF4-FFF2-40B4-BE49-F238E27FC236}">
                <a16:creationId xmlns:a16="http://schemas.microsoft.com/office/drawing/2014/main" id="{11B181AE-DBE3-2EEB-2307-61544084EFFC}"/>
              </a:ext>
            </a:extLst>
          </p:cNvPr>
          <p:cNvSpPr>
            <a:spLocks noGrp="1"/>
          </p:cNvSpPr>
          <p:nvPr>
            <p:ph type="subTitle" idx="1"/>
          </p:nvPr>
        </p:nvSpPr>
        <p:spPr/>
        <p:txBody>
          <a:bodyPr/>
          <a:lstStyle/>
          <a:p>
            <a:r>
              <a:rPr lang="en-US" sz="4400"/>
              <a:t>Remaining Questions?</a:t>
            </a:r>
          </a:p>
        </p:txBody>
      </p:sp>
    </p:spTree>
    <p:extLst>
      <p:ext uri="{BB962C8B-B14F-4D97-AF65-F5344CB8AC3E}">
        <p14:creationId xmlns:p14="http://schemas.microsoft.com/office/powerpoint/2010/main" val="23351116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AF16-596C-46EA-B678-D43C02283567}"/>
              </a:ext>
            </a:extLst>
          </p:cNvPr>
          <p:cNvSpPr>
            <a:spLocks noGrp="1"/>
          </p:cNvSpPr>
          <p:nvPr>
            <p:ph type="ctrTitle"/>
          </p:nvPr>
        </p:nvSpPr>
        <p:spPr/>
        <p:txBody>
          <a:bodyPr/>
          <a:lstStyle/>
          <a:p>
            <a:r>
              <a:rPr lang="en-US"/>
              <a:t>Contacting us</a:t>
            </a:r>
          </a:p>
        </p:txBody>
      </p:sp>
    </p:spTree>
    <p:extLst>
      <p:ext uri="{BB962C8B-B14F-4D97-AF65-F5344CB8AC3E}">
        <p14:creationId xmlns:p14="http://schemas.microsoft.com/office/powerpoint/2010/main" val="3791059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B94024-DB49-1D15-9493-25BCB917C58D}"/>
              </a:ext>
            </a:extLst>
          </p:cNvPr>
          <p:cNvSpPr>
            <a:spLocks noGrp="1"/>
          </p:cNvSpPr>
          <p:nvPr>
            <p:ph idx="1"/>
          </p:nvPr>
        </p:nvSpPr>
        <p:spPr>
          <a:xfrm>
            <a:off x="407504" y="1881066"/>
            <a:ext cx="5393528" cy="1139842"/>
          </a:xfrm>
        </p:spPr>
        <p:txBody>
          <a:bodyPr/>
          <a:lstStyle/>
          <a:p>
            <a:pPr marL="342900" indent="-342900">
              <a:lnSpc>
                <a:spcPct val="100000"/>
              </a:lnSpc>
              <a:buFont typeface="Arial" panose="020B0604020202020204" pitchFamily="34" charset="0"/>
              <a:buChar char="•"/>
            </a:pPr>
            <a:r>
              <a:rPr lang="en-US" sz="2800"/>
              <a:t>1972 ballot</a:t>
            </a:r>
          </a:p>
          <a:p>
            <a:pPr marL="342900" indent="-342900">
              <a:lnSpc>
                <a:spcPct val="100000"/>
              </a:lnSpc>
              <a:buFont typeface="Arial" panose="020B0604020202020204" pitchFamily="34" charset="0"/>
              <a:buChar char="•"/>
            </a:pPr>
            <a:r>
              <a:rPr lang="en-US" sz="2800"/>
              <a:t>Initiative 276</a:t>
            </a:r>
          </a:p>
        </p:txBody>
      </p:sp>
      <p:sp>
        <p:nvSpPr>
          <p:cNvPr id="3" name="Title 2">
            <a:extLst>
              <a:ext uri="{FF2B5EF4-FFF2-40B4-BE49-F238E27FC236}">
                <a16:creationId xmlns:a16="http://schemas.microsoft.com/office/drawing/2014/main" id="{769FA369-E417-CEBA-A049-29F6F5045A15}"/>
              </a:ext>
            </a:extLst>
          </p:cNvPr>
          <p:cNvSpPr>
            <a:spLocks noGrp="1"/>
          </p:cNvSpPr>
          <p:nvPr>
            <p:ph type="ctrTitle"/>
          </p:nvPr>
        </p:nvSpPr>
        <p:spPr>
          <a:xfrm>
            <a:off x="407504" y="592243"/>
            <a:ext cx="9780102" cy="691146"/>
          </a:xfrm>
        </p:spPr>
        <p:txBody>
          <a:bodyPr/>
          <a:lstStyle/>
          <a:p>
            <a:r>
              <a:rPr lang="en-US" b="0"/>
              <a:t>About the PDC </a:t>
            </a:r>
          </a:p>
        </p:txBody>
      </p:sp>
      <p:sp>
        <p:nvSpPr>
          <p:cNvPr id="4" name="Subtitle 2">
            <a:extLst>
              <a:ext uri="{FF2B5EF4-FFF2-40B4-BE49-F238E27FC236}">
                <a16:creationId xmlns:a16="http://schemas.microsoft.com/office/drawing/2014/main" id="{E430F71B-1B0C-1147-C0D5-B78CF23A5304}"/>
              </a:ext>
            </a:extLst>
          </p:cNvPr>
          <p:cNvSpPr txBox="1">
            <a:spLocks/>
          </p:cNvSpPr>
          <p:nvPr/>
        </p:nvSpPr>
        <p:spPr>
          <a:xfrm>
            <a:off x="1769094" y="3059619"/>
            <a:ext cx="9102485" cy="1923435"/>
          </a:xfrm>
          <a:prstGeom prst="rect">
            <a:avLst/>
          </a:prstGeom>
          <a:noFill/>
          <a:effectLst/>
        </p:spPr>
        <p:txBody>
          <a:bodyPr lIns="91440" tIns="45720" rIns="91440" bIns="45720" anchor="t"/>
          <a:lstStyle>
            <a:lvl1pPr marL="457189" indent="-457189" algn="l" defTabSz="914377" rtl="0" eaLnBrk="1" latinLnBrk="0" hangingPunct="1">
              <a:lnSpc>
                <a:spcPct val="90000"/>
              </a:lnSpc>
              <a:spcBef>
                <a:spcPts val="1000"/>
              </a:spcBef>
              <a:buClr>
                <a:srgbClr val="E49600"/>
              </a:buClr>
              <a:buFont typeface="Arial" panose="020B0604020202020204" pitchFamily="34" charset="0"/>
              <a:buChar char="•"/>
              <a:defRPr sz="2400" b="0" i="0" kern="1200">
                <a:solidFill>
                  <a:srgbClr val="383F59"/>
                </a:solidFill>
                <a:latin typeface="IBM Plex Sans" panose="020B0503050203000203" pitchFamily="34" charset="0"/>
                <a:ea typeface="+mn-ea"/>
                <a:cs typeface="+mn-cs"/>
              </a:defRPr>
            </a:lvl1pPr>
            <a:lvl2pPr marL="800080" indent="-342891" algn="l" defTabSz="914377" rtl="0" eaLnBrk="1" latinLnBrk="0" hangingPunct="1">
              <a:lnSpc>
                <a:spcPct val="90000"/>
              </a:lnSpc>
              <a:spcBef>
                <a:spcPts val="500"/>
              </a:spcBef>
              <a:buClr>
                <a:srgbClr val="E49600"/>
              </a:buClr>
              <a:buFont typeface="Arial" panose="020B0604020202020204" pitchFamily="34" charset="0"/>
              <a:buChar char="•"/>
              <a:defRPr sz="2000" b="0" i="0" kern="1200">
                <a:solidFill>
                  <a:srgbClr val="383F59"/>
                </a:solidFill>
                <a:latin typeface="IBM Plex Sans" panose="020B0503050203000203" pitchFamily="34" charset="0"/>
                <a:ea typeface="+mn-ea"/>
                <a:cs typeface="+mn-cs"/>
              </a:defRPr>
            </a:lvl2pPr>
            <a:lvl3pPr marL="1257269" indent="-342891" algn="l" defTabSz="914377" rtl="0" eaLnBrk="1" latinLnBrk="0" hangingPunct="1">
              <a:lnSpc>
                <a:spcPct val="90000"/>
              </a:lnSpc>
              <a:spcBef>
                <a:spcPts val="500"/>
              </a:spcBef>
              <a:buClr>
                <a:srgbClr val="E49600"/>
              </a:buClr>
              <a:buFont typeface="Arial" panose="020B0604020202020204" pitchFamily="34" charset="0"/>
              <a:buChar char="•"/>
              <a:defRPr sz="1800" b="0" i="0" kern="1200">
                <a:solidFill>
                  <a:srgbClr val="383F59"/>
                </a:solidFill>
                <a:latin typeface="IBM Plex Sans" panose="020B0503050203000203" pitchFamily="34" charset="0"/>
                <a:ea typeface="+mn-ea"/>
                <a:cs typeface="+mn-cs"/>
              </a:defRPr>
            </a:lvl3pPr>
            <a:lvl4pPr marL="1657309" indent="-285744" algn="l" defTabSz="914377" rtl="0" eaLnBrk="1" latinLnBrk="0" hangingPunct="1">
              <a:lnSpc>
                <a:spcPct val="90000"/>
              </a:lnSpc>
              <a:spcBef>
                <a:spcPts val="500"/>
              </a:spcBef>
              <a:buClr>
                <a:srgbClr val="E49600"/>
              </a:buClr>
              <a:buFont typeface="Arial" panose="020B0604020202020204" pitchFamily="34" charset="0"/>
              <a:buChar char="•"/>
              <a:defRPr sz="1600" b="0" i="0" kern="1200">
                <a:solidFill>
                  <a:srgbClr val="383F59"/>
                </a:solidFill>
                <a:latin typeface="IBM Plex Sans" panose="020B0503050203000203" pitchFamily="34" charset="0"/>
                <a:ea typeface="+mn-ea"/>
                <a:cs typeface="+mn-cs"/>
              </a:defRPr>
            </a:lvl4pPr>
            <a:lvl5pPr marL="2114498" indent="-285744" algn="l" defTabSz="914377" rtl="0" eaLnBrk="1" latinLnBrk="0" hangingPunct="1">
              <a:lnSpc>
                <a:spcPct val="90000"/>
              </a:lnSpc>
              <a:spcBef>
                <a:spcPts val="500"/>
              </a:spcBef>
              <a:buClr>
                <a:srgbClr val="E49600"/>
              </a:buClr>
              <a:buFont typeface="Arial" panose="020B0604020202020204" pitchFamily="34" charset="0"/>
              <a:buChar char="•"/>
              <a:defRPr sz="1600" b="0" i="0" kern="1200">
                <a:solidFill>
                  <a:srgbClr val="383F59"/>
                </a:solidFill>
                <a:latin typeface="IBM Plex Sans" panose="020B050305020300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6726"/>
              </a:lnSpc>
              <a:buNone/>
            </a:pPr>
            <a:r>
              <a:rPr lang="en-US" altLang="en-US" sz="2800" i="1">
                <a:ea typeface="+mj-ea"/>
                <a:cs typeface="+mj-cs"/>
              </a:rPr>
              <a:t>“The public’s right to know of the financing of political campaigns and lobbying and the financial affairs of elected officials and candidates far outweighs any right that these matters remain secret and private.”</a:t>
            </a:r>
            <a:endParaRPr lang="en-US">
              <a:ea typeface="+mj-ea"/>
              <a:cs typeface="+mj-cs"/>
            </a:endParaRPr>
          </a:p>
          <a:p>
            <a:pPr marL="0" indent="0" algn="ctr">
              <a:buNone/>
            </a:pPr>
            <a:br>
              <a:rPr lang="en-US" altLang="en-US" sz="3200">
                <a:solidFill>
                  <a:schemeClr val="tx2"/>
                </a:solidFill>
                <a:latin typeface="+mj-lt"/>
                <a:ea typeface="+mj-ea"/>
                <a:cs typeface="+mj-cs"/>
              </a:rPr>
            </a:br>
            <a:endParaRPr lang="en-US"/>
          </a:p>
        </p:txBody>
      </p:sp>
      <p:sp>
        <p:nvSpPr>
          <p:cNvPr id="5" name="Arrow: Pentagon 4">
            <a:extLst>
              <a:ext uri="{FF2B5EF4-FFF2-40B4-BE49-F238E27FC236}">
                <a16:creationId xmlns:a16="http://schemas.microsoft.com/office/drawing/2014/main" id="{16E09579-C3F4-20EE-ACC0-B996AE2A976C}"/>
              </a:ext>
            </a:extLst>
          </p:cNvPr>
          <p:cNvSpPr/>
          <p:nvPr/>
        </p:nvSpPr>
        <p:spPr>
          <a:xfrm rot="10800000">
            <a:off x="9551158" y="927079"/>
            <a:ext cx="2640842" cy="539087"/>
          </a:xfrm>
          <a:prstGeom prst="homePlate">
            <a:avLst/>
          </a:prstGeom>
          <a:solidFill>
            <a:srgbClr val="006800"/>
          </a:solidFill>
          <a:ln>
            <a:solidFill>
              <a:srgbClr val="006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3F93F5D-27CD-64E1-EDF1-66167FC5B4DB}"/>
              </a:ext>
            </a:extLst>
          </p:cNvPr>
          <p:cNvSpPr txBox="1"/>
          <p:nvPr/>
        </p:nvSpPr>
        <p:spPr>
          <a:xfrm>
            <a:off x="9833213" y="965790"/>
            <a:ext cx="2358787" cy="461665"/>
          </a:xfrm>
          <a:prstGeom prst="rect">
            <a:avLst/>
          </a:prstGeom>
          <a:noFill/>
        </p:spPr>
        <p:txBody>
          <a:bodyPr wrap="square" rtlCol="0">
            <a:spAutoFit/>
          </a:bodyPr>
          <a:lstStyle/>
          <a:p>
            <a:pPr algn="ctr"/>
            <a:r>
              <a:rPr lang="en-US" sz="2400" b="1">
                <a:solidFill>
                  <a:schemeClr val="bg1"/>
                </a:solidFill>
                <a:effectLst>
                  <a:outerShdw blurRad="38100" dist="38100" dir="2700000" algn="tl">
                    <a:srgbClr val="000000">
                      <a:alpha val="43137"/>
                    </a:srgbClr>
                  </a:outerShdw>
                </a:effectLst>
              </a:rPr>
              <a:t>RCW 42.17A</a:t>
            </a:r>
          </a:p>
        </p:txBody>
      </p:sp>
      <p:sp>
        <p:nvSpPr>
          <p:cNvPr id="7" name="Arrow: Pentagon 6">
            <a:extLst>
              <a:ext uri="{FF2B5EF4-FFF2-40B4-BE49-F238E27FC236}">
                <a16:creationId xmlns:a16="http://schemas.microsoft.com/office/drawing/2014/main" id="{CA518CC8-E7A4-A1AA-24A4-481487637A5E}"/>
              </a:ext>
            </a:extLst>
          </p:cNvPr>
          <p:cNvSpPr/>
          <p:nvPr/>
        </p:nvSpPr>
        <p:spPr>
          <a:xfrm rot="10800000">
            <a:off x="9551158" y="1541028"/>
            <a:ext cx="2640842" cy="539087"/>
          </a:xfrm>
          <a:prstGeom prst="homePlate">
            <a:avLst/>
          </a:prstGeom>
          <a:solidFill>
            <a:srgbClr val="006800"/>
          </a:solidFill>
          <a:ln>
            <a:solidFill>
              <a:srgbClr val="006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6EC9312-76A8-A3C7-47F3-51DA38B41E29}"/>
              </a:ext>
            </a:extLst>
          </p:cNvPr>
          <p:cNvSpPr txBox="1"/>
          <p:nvPr/>
        </p:nvSpPr>
        <p:spPr>
          <a:xfrm>
            <a:off x="9833213" y="1579739"/>
            <a:ext cx="2358787" cy="461665"/>
          </a:xfrm>
          <a:prstGeom prst="rect">
            <a:avLst/>
          </a:prstGeom>
          <a:noFill/>
        </p:spPr>
        <p:txBody>
          <a:bodyPr wrap="square" rtlCol="0">
            <a:spAutoFit/>
          </a:bodyPr>
          <a:lstStyle/>
          <a:p>
            <a:pPr algn="ctr"/>
            <a:r>
              <a:rPr lang="en-US" sz="2400" b="1">
                <a:solidFill>
                  <a:schemeClr val="bg1"/>
                </a:solidFill>
                <a:effectLst>
                  <a:outerShdw blurRad="38100" dist="38100" dir="2700000" algn="tl">
                    <a:srgbClr val="000000">
                      <a:alpha val="43137"/>
                    </a:srgbClr>
                  </a:outerShdw>
                </a:effectLst>
              </a:rPr>
              <a:t>WAC 390</a:t>
            </a:r>
          </a:p>
        </p:txBody>
      </p:sp>
    </p:spTree>
    <p:extLst>
      <p:ext uri="{BB962C8B-B14F-4D97-AF65-F5344CB8AC3E}">
        <p14:creationId xmlns:p14="http://schemas.microsoft.com/office/powerpoint/2010/main" val="938788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50EA3-1DB3-7A4B-9D08-CBC89265CB27}"/>
              </a:ext>
            </a:extLst>
          </p:cNvPr>
          <p:cNvSpPr>
            <a:spLocks noGrp="1"/>
          </p:cNvSpPr>
          <p:nvPr>
            <p:ph type="ctrTitle"/>
          </p:nvPr>
        </p:nvSpPr>
        <p:spPr>
          <a:xfrm>
            <a:off x="448604" y="1997354"/>
            <a:ext cx="10981396" cy="1253780"/>
          </a:xfrm>
        </p:spPr>
        <p:txBody>
          <a:bodyPr/>
          <a:lstStyle/>
          <a:p>
            <a:r>
              <a:rPr lang="en-US"/>
              <a:t>Reporting Overview</a:t>
            </a:r>
          </a:p>
        </p:txBody>
      </p:sp>
      <p:sp>
        <p:nvSpPr>
          <p:cNvPr id="3" name="Title 1">
            <a:extLst>
              <a:ext uri="{FF2B5EF4-FFF2-40B4-BE49-F238E27FC236}">
                <a16:creationId xmlns:a16="http://schemas.microsoft.com/office/drawing/2014/main" id="{26E52740-CDE7-96E8-C4DA-780AD2C2ECF6}"/>
              </a:ext>
            </a:extLst>
          </p:cNvPr>
          <p:cNvSpPr txBox="1">
            <a:spLocks/>
          </p:cNvSpPr>
          <p:nvPr/>
        </p:nvSpPr>
        <p:spPr>
          <a:xfrm>
            <a:off x="448604" y="3408450"/>
            <a:ext cx="10981396" cy="1253780"/>
          </a:xfrm>
          <a:prstGeom prst="rect">
            <a:avLst/>
          </a:prstGeom>
        </p:spPr>
        <p:txBody>
          <a:bodyPr anchor="t"/>
          <a:lstStyle>
            <a:lvl1pPr algn="l" defTabSz="914377" rtl="0" eaLnBrk="1" latinLnBrk="0" hangingPunct="1">
              <a:lnSpc>
                <a:spcPct val="90000"/>
              </a:lnSpc>
              <a:spcBef>
                <a:spcPct val="0"/>
              </a:spcBef>
              <a:buNone/>
              <a:defRPr sz="6000" b="1" i="0" kern="1200">
                <a:solidFill>
                  <a:srgbClr val="383F59"/>
                </a:solidFill>
                <a:latin typeface="IBM Plex Sans" panose="020B0503050203000203" pitchFamily="34" charset="0"/>
                <a:ea typeface="+mj-ea"/>
                <a:cs typeface="+mj-cs"/>
              </a:defRPr>
            </a:lvl1pPr>
          </a:lstStyle>
          <a:p>
            <a:r>
              <a:rPr lang="en-US" sz="3600" b="0"/>
              <a:t>Candidates &amp; Committees</a:t>
            </a:r>
          </a:p>
        </p:txBody>
      </p:sp>
    </p:spTree>
    <p:extLst>
      <p:ext uri="{BB962C8B-B14F-4D97-AF65-F5344CB8AC3E}">
        <p14:creationId xmlns:p14="http://schemas.microsoft.com/office/powerpoint/2010/main" val="740920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1AB603-3268-3814-C394-C0528086E395}"/>
              </a:ext>
            </a:extLst>
          </p:cNvPr>
          <p:cNvSpPr>
            <a:spLocks noGrp="1"/>
          </p:cNvSpPr>
          <p:nvPr>
            <p:ph idx="1"/>
          </p:nvPr>
        </p:nvSpPr>
        <p:spPr>
          <a:xfrm>
            <a:off x="407506" y="1753244"/>
            <a:ext cx="11115899" cy="3503337"/>
          </a:xfrm>
        </p:spPr>
        <p:txBody>
          <a:bodyPr/>
          <a:lstStyle/>
          <a:p>
            <a:pPr marL="514350" indent="-514350">
              <a:lnSpc>
                <a:spcPct val="150000"/>
              </a:lnSpc>
              <a:buFont typeface="+mj-lt"/>
              <a:buAutoNum type="arabicPeriod"/>
            </a:pPr>
            <a:r>
              <a:rPr lang="en-US" sz="2600" b="1"/>
              <a:t>Raise</a:t>
            </a:r>
            <a:r>
              <a:rPr lang="en-US" sz="2600"/>
              <a:t> or spend money for your campaign, </a:t>
            </a:r>
          </a:p>
          <a:p>
            <a:pPr marL="514350" indent="-514350">
              <a:lnSpc>
                <a:spcPct val="150000"/>
              </a:lnSpc>
              <a:buFont typeface="+mj-lt"/>
              <a:buAutoNum type="arabicPeriod"/>
            </a:pPr>
            <a:r>
              <a:rPr lang="en-US" sz="2600" b="1"/>
              <a:t>Reserve</a:t>
            </a:r>
            <a:r>
              <a:rPr lang="en-US" sz="2600"/>
              <a:t> space or purchase advertising to promote your candidacy,</a:t>
            </a:r>
          </a:p>
          <a:p>
            <a:pPr marL="514350" indent="-514350">
              <a:lnSpc>
                <a:spcPct val="150000"/>
              </a:lnSpc>
              <a:buFont typeface="+mj-lt"/>
              <a:buAutoNum type="arabicPeriod"/>
            </a:pPr>
            <a:r>
              <a:rPr lang="en-US" sz="2600" b="1"/>
              <a:t>Authorize</a:t>
            </a:r>
            <a:r>
              <a:rPr lang="en-US" sz="2600"/>
              <a:t> someone else to do either 1 or 2, </a:t>
            </a:r>
          </a:p>
          <a:p>
            <a:pPr marL="514350" indent="-514350">
              <a:lnSpc>
                <a:spcPct val="150000"/>
              </a:lnSpc>
              <a:buFont typeface="+mj-lt"/>
              <a:buAutoNum type="arabicPeriod"/>
            </a:pPr>
            <a:r>
              <a:rPr lang="en-US" sz="2600" b="1"/>
              <a:t>State publicly </a:t>
            </a:r>
            <a:r>
              <a:rPr lang="en-US" sz="2600"/>
              <a:t>that you are seeking office, or</a:t>
            </a:r>
          </a:p>
          <a:p>
            <a:pPr marL="514350" indent="-514350">
              <a:lnSpc>
                <a:spcPct val="150000"/>
              </a:lnSpc>
              <a:buFont typeface="+mj-lt"/>
              <a:buAutoNum type="arabicPeriod"/>
            </a:pPr>
            <a:r>
              <a:rPr lang="en-US" sz="2600" b="1"/>
              <a:t>File</a:t>
            </a:r>
            <a:r>
              <a:rPr lang="en-US" sz="2600"/>
              <a:t> a declaration of candidacy</a:t>
            </a:r>
          </a:p>
          <a:p>
            <a:endParaRPr lang="en-US"/>
          </a:p>
        </p:txBody>
      </p:sp>
      <p:sp>
        <p:nvSpPr>
          <p:cNvPr id="3" name="Title 2">
            <a:extLst>
              <a:ext uri="{FF2B5EF4-FFF2-40B4-BE49-F238E27FC236}">
                <a16:creationId xmlns:a16="http://schemas.microsoft.com/office/drawing/2014/main" id="{A617C6D8-42C5-DB0B-A01D-4AF1EF539D56}"/>
              </a:ext>
            </a:extLst>
          </p:cNvPr>
          <p:cNvSpPr>
            <a:spLocks noGrp="1"/>
          </p:cNvSpPr>
          <p:nvPr>
            <p:ph type="ctrTitle"/>
          </p:nvPr>
        </p:nvSpPr>
        <p:spPr/>
        <p:txBody>
          <a:bodyPr/>
          <a:lstStyle/>
          <a:p>
            <a:r>
              <a:rPr lang="en-US" b="0"/>
              <a:t>You become a candidate when you…</a:t>
            </a:r>
          </a:p>
        </p:txBody>
      </p:sp>
    </p:spTree>
    <p:extLst>
      <p:ext uri="{BB962C8B-B14F-4D97-AF65-F5344CB8AC3E}">
        <p14:creationId xmlns:p14="http://schemas.microsoft.com/office/powerpoint/2010/main" val="1591062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1AB603-3268-3814-C394-C0528086E395}"/>
              </a:ext>
            </a:extLst>
          </p:cNvPr>
          <p:cNvSpPr>
            <a:spLocks noGrp="1"/>
          </p:cNvSpPr>
          <p:nvPr>
            <p:ph idx="1"/>
          </p:nvPr>
        </p:nvSpPr>
        <p:spPr>
          <a:xfrm>
            <a:off x="1327355" y="2146534"/>
            <a:ext cx="9537290" cy="3503337"/>
          </a:xfrm>
        </p:spPr>
        <p:txBody>
          <a:bodyPr/>
          <a:lstStyle/>
          <a:p>
            <a:pPr marL="0" indent="0" algn="ctr">
              <a:lnSpc>
                <a:spcPct val="150000"/>
              </a:lnSpc>
              <a:buNone/>
            </a:pPr>
            <a:r>
              <a:rPr lang="en-US" sz="2000" b="0" i="0">
                <a:solidFill>
                  <a:srgbClr val="000000"/>
                </a:solidFill>
                <a:effectLst/>
                <a:latin typeface="IBM Plex Sans" panose="020B0503050203000203" pitchFamily="34" charset="0"/>
              </a:rPr>
              <a:t> </a:t>
            </a:r>
            <a:r>
              <a:rPr lang="en-US" sz="2800" b="0" i="1">
                <a:effectLst/>
                <a:latin typeface="IBM Plex Sans" panose="020B0503050203000203" pitchFamily="34" charset="0"/>
              </a:rPr>
              <a:t>Your organization first has the expectation of </a:t>
            </a:r>
            <a:r>
              <a:rPr lang="en-US" sz="2800" b="1" i="1">
                <a:effectLst/>
                <a:latin typeface="IBM Plex Sans" panose="020B0503050203000203" pitchFamily="34" charset="0"/>
              </a:rPr>
              <a:t>receiving contributions</a:t>
            </a:r>
            <a:r>
              <a:rPr lang="en-US" sz="2800" b="0" i="1">
                <a:effectLst/>
                <a:latin typeface="IBM Plex Sans" panose="020B0503050203000203" pitchFamily="34" charset="0"/>
              </a:rPr>
              <a:t> or </a:t>
            </a:r>
            <a:r>
              <a:rPr lang="en-US" sz="2800" b="1" i="1">
                <a:effectLst/>
                <a:latin typeface="IBM Plex Sans" panose="020B0503050203000203" pitchFamily="34" charset="0"/>
              </a:rPr>
              <a:t>making expenditures </a:t>
            </a:r>
            <a:r>
              <a:rPr lang="en-US" sz="2800" b="0" i="1">
                <a:effectLst/>
                <a:latin typeface="IBM Plex Sans" panose="020B0503050203000203" pitchFamily="34" charset="0"/>
              </a:rPr>
              <a:t>in support of, or opposition to, any candidate or any ballot proposition.</a:t>
            </a:r>
            <a:endParaRPr lang="en-US" sz="2800" i="1"/>
          </a:p>
        </p:txBody>
      </p:sp>
      <p:sp>
        <p:nvSpPr>
          <p:cNvPr id="3" name="Title 2">
            <a:extLst>
              <a:ext uri="{FF2B5EF4-FFF2-40B4-BE49-F238E27FC236}">
                <a16:creationId xmlns:a16="http://schemas.microsoft.com/office/drawing/2014/main" id="{A617C6D8-42C5-DB0B-A01D-4AF1EF539D56}"/>
              </a:ext>
            </a:extLst>
          </p:cNvPr>
          <p:cNvSpPr>
            <a:spLocks noGrp="1"/>
          </p:cNvSpPr>
          <p:nvPr>
            <p:ph type="ctrTitle"/>
          </p:nvPr>
        </p:nvSpPr>
        <p:spPr/>
        <p:txBody>
          <a:bodyPr/>
          <a:lstStyle/>
          <a:p>
            <a:r>
              <a:rPr lang="en-US" b="0"/>
              <a:t>You become a committee when…</a:t>
            </a:r>
          </a:p>
        </p:txBody>
      </p:sp>
    </p:spTree>
    <p:extLst>
      <p:ext uri="{BB962C8B-B14F-4D97-AF65-F5344CB8AC3E}">
        <p14:creationId xmlns:p14="http://schemas.microsoft.com/office/powerpoint/2010/main" val="25965036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2E388465-6406-C448-94DA-4FDA506C6C30}" vid="{645AA145-5946-FF44-B6DA-F916BDB6A42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2E388465-6406-C448-94DA-4FDA506C6C30}" vid="{A2353CA0-E835-F145-A7CC-EEB87D58CAF7}"/>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2E388465-6406-C448-94DA-4FDA506C6C30}" vid="{0D865901-3297-4549-9453-F67E316EE6B7}"/>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2E388465-6406-C448-94DA-4FDA506C6C30}" vid="{93B1A86A-666B-024F-B358-A6AFBCE2BBB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F6B53E539D5B1C4CA7ABA00740FEF7CA" ma:contentTypeVersion="18" ma:contentTypeDescription="Create a new document." ma:contentTypeScope="" ma:versionID="8473489ceade4a1f7fc18447e305c62b">
  <xsd:schema xmlns:xsd="http://www.w3.org/2001/XMLSchema" xmlns:xs="http://www.w3.org/2001/XMLSchema" xmlns:p="http://schemas.microsoft.com/office/2006/metadata/properties" xmlns:ns1="http://schemas.microsoft.com/sharepoint/v3" xmlns:ns2="23c9f41d-9e08-4033-8140-6b8b934810eb" xmlns:ns3="6002149f-16de-42e3-a77d-c43d7fc58d4a" targetNamespace="http://schemas.microsoft.com/office/2006/metadata/properties" ma:root="true" ma:fieldsID="fd2296fda60cb4db2f1b016049a62762" ns1:_="" ns2:_="" ns3:_="">
    <xsd:import namespace="http://schemas.microsoft.com/sharepoint/v3"/>
    <xsd:import namespace="23c9f41d-9e08-4033-8140-6b8b934810eb"/>
    <xsd:import namespace="6002149f-16de-42e3-a77d-c43d7fc58d4a"/>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LengthInSeconds" minOccurs="0"/>
                <xsd:element ref="ns3:MediaServiceDateTaken" minOccurs="0"/>
                <xsd:element ref="ns1:_ip_UnifiedCompliancePolicyProperties" minOccurs="0"/>
                <xsd:element ref="ns1:_ip_UnifiedCompliancePolicyUIAction" minOccurs="0"/>
                <xsd:element ref="ns3:MediaServiceAutoTags" minOccurs="0"/>
                <xsd:element ref="ns3:MediaServiceGenerationTime" minOccurs="0"/>
                <xsd:element ref="ns3:MediaServiceEventHashCode" minOccurs="0"/>
                <xsd:element ref="ns3:MediaServiceOCR"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c9f41d-9e08-4033-8140-6b8b934810e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00597b82-66a7-4b1d-8fda-351d600c5f76}" ma:internalName="TaxCatchAll" ma:showField="CatchAllData" ma:web="23c9f41d-9e08-4033-8140-6b8b934810e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002149f-16de-42e3-a77d-c43d7fc58d4a"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LengthInSeconds" ma:index="15" nillable="true" ma:displayName="Length (seconds)" ma:internalName="MediaLengthInSeconds" ma:readOnly="true">
      <xsd:simpleType>
        <xsd:restriction base="dms:Unknow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23c9f41d-9e08-4033-8140-6b8b934810eb">QZRDWQ6RSTEW-1192886831-56363</_dlc_DocId>
    <_dlc_DocIdUrl xmlns="23c9f41d-9e08-4033-8140-6b8b934810eb">
      <Url>https://stateofwa.sharepoint.com/sites/PDC-TeamsCustomerServiceFiles/_layouts/15/DocIdRedir.aspx?ID=QZRDWQ6RSTEW-1192886831-56363</Url>
      <Description>QZRDWQ6RSTEW-1192886831-56363</Description>
    </_dlc_DocIdUrl>
    <_ip_UnifiedCompliancePolicyUIAction xmlns="http://schemas.microsoft.com/sharepoint/v3" xsi:nil="true"/>
    <_ip_UnifiedCompliancePolicyProperties xmlns="http://schemas.microsoft.com/sharepoint/v3" xsi:nil="true"/>
    <lcf76f155ced4ddcb4097134ff3c332f xmlns="6002149f-16de-42e3-a77d-c43d7fc58d4a">
      <Terms xmlns="http://schemas.microsoft.com/office/infopath/2007/PartnerControls"/>
    </lcf76f155ced4ddcb4097134ff3c332f>
    <TaxCatchAll xmlns="23c9f41d-9e08-4033-8140-6b8b934810eb" xsi:nil="true"/>
  </documentManagement>
</p:properties>
</file>

<file path=customXml/itemProps1.xml><?xml version="1.0" encoding="utf-8"?>
<ds:datastoreItem xmlns:ds="http://schemas.openxmlformats.org/officeDocument/2006/customXml" ds:itemID="{180EF3E0-07CD-4B70-A136-75941FE21A40}">
  <ds:schemaRefs>
    <ds:schemaRef ds:uri="http://schemas.microsoft.com/sharepoint/v3/contenttype/forms"/>
  </ds:schemaRefs>
</ds:datastoreItem>
</file>

<file path=customXml/itemProps2.xml><?xml version="1.0" encoding="utf-8"?>
<ds:datastoreItem xmlns:ds="http://schemas.openxmlformats.org/officeDocument/2006/customXml" ds:itemID="{7AC4A884-DAD0-4095-B634-DC37AB0FC463}">
  <ds:schemaRefs>
    <ds:schemaRef ds:uri="http://schemas.microsoft.com/sharepoint/events"/>
  </ds:schemaRefs>
</ds:datastoreItem>
</file>

<file path=customXml/itemProps3.xml><?xml version="1.0" encoding="utf-8"?>
<ds:datastoreItem xmlns:ds="http://schemas.openxmlformats.org/officeDocument/2006/customXml" ds:itemID="{FBA77A0E-3ABA-4579-B56A-604F9B5D1CC9}">
  <ds:schemaRefs>
    <ds:schemaRef ds:uri="23c9f41d-9e08-4033-8140-6b8b934810eb"/>
    <ds:schemaRef ds:uri="6002149f-16de-42e3-a77d-c43d7fc58d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8F1FE9F-FA71-4881-99EB-247FBC51EC8C}">
  <ds:schemaRefs>
    <ds:schemaRef ds:uri="http://schemas.microsoft.com/office/infopath/2007/PartnerControls"/>
    <ds:schemaRef ds:uri="23c9f41d-9e08-4033-8140-6b8b934810eb"/>
    <ds:schemaRef ds:uri="http://purl.org/dc/elements/1.1/"/>
    <ds:schemaRef ds:uri="http://schemas.microsoft.com/office/2006/documentManagement/types"/>
    <ds:schemaRef ds:uri="http://www.w3.org/XML/1998/namespace"/>
    <ds:schemaRef ds:uri="http://schemas.openxmlformats.org/package/2006/metadata/core-properties"/>
    <ds:schemaRef ds:uri="http://purl.org/dc/terms/"/>
    <ds:schemaRef ds:uri="6002149f-16de-42e3-a77d-c43d7fc58d4a"/>
    <ds:schemaRef ds:uri="http://schemas.microsoft.com/sharepoint/v3"/>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PDC templates_16x9-final (1)</Template>
  <TotalTime>3</TotalTime>
  <Words>7771</Words>
  <Application>Microsoft Office PowerPoint</Application>
  <PresentationFormat>Widescreen</PresentationFormat>
  <Paragraphs>789</Paragraphs>
  <Slides>57</Slides>
  <Notes>57</Notes>
  <HiddenSlides>1</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57</vt:i4>
      </vt:variant>
    </vt:vector>
  </HeadingPairs>
  <TitlesOfParts>
    <vt:vector size="70" baseType="lpstr">
      <vt:lpstr>Arial</vt:lpstr>
      <vt:lpstr>Calibri</vt:lpstr>
      <vt:lpstr>Courier New</vt:lpstr>
      <vt:lpstr>Helvetica Neue</vt:lpstr>
      <vt:lpstr>IBM Plex Sans</vt:lpstr>
      <vt:lpstr>IBM Plex Sans Light</vt:lpstr>
      <vt:lpstr>IBM Plex Sans Medium</vt:lpstr>
      <vt:lpstr>IBM Plex Sans SemiBold</vt:lpstr>
      <vt:lpstr>Wingdings</vt:lpstr>
      <vt:lpstr>Office Theme</vt:lpstr>
      <vt:lpstr>Custom Design</vt:lpstr>
      <vt:lpstr>1_Custom Design</vt:lpstr>
      <vt:lpstr>2_Custom Design</vt:lpstr>
      <vt:lpstr>PowerPoint Presentation</vt:lpstr>
      <vt:lpstr>Disclosure 101:</vt:lpstr>
      <vt:lpstr>Zoom Logistics</vt:lpstr>
      <vt:lpstr>Why This Class?</vt:lpstr>
      <vt:lpstr>Today’s Agenda</vt:lpstr>
      <vt:lpstr>About the PDC </vt:lpstr>
      <vt:lpstr>Reporting Overview</vt:lpstr>
      <vt:lpstr>You become a candidate when you…</vt:lpstr>
      <vt:lpstr>You become a committee when…</vt:lpstr>
      <vt:lpstr>Reports Referenced Today</vt:lpstr>
      <vt:lpstr>Key Point</vt:lpstr>
      <vt:lpstr>State and county-wide candidates must…</vt:lpstr>
      <vt:lpstr>Local Candidate Filing Requirements</vt:lpstr>
      <vt:lpstr>The F-1 Personal Financial Affairs Statement</vt:lpstr>
      <vt:lpstr>Committees must…</vt:lpstr>
      <vt:lpstr>Choose Your Reporting Option</vt:lpstr>
      <vt:lpstr>Key Point</vt:lpstr>
      <vt:lpstr>Full Reporting: The C-3</vt:lpstr>
      <vt:lpstr>Full Reporting: The C-4</vt:lpstr>
      <vt:lpstr>Contributions</vt:lpstr>
      <vt:lpstr>Accepting Contributions</vt:lpstr>
      <vt:lpstr>Key Point</vt:lpstr>
      <vt:lpstr>Reporting Common Contributions</vt:lpstr>
      <vt:lpstr>Receipts NOT Reported as “Contributions”</vt:lpstr>
      <vt:lpstr>Receipts NOT Reported as “Contributions”</vt:lpstr>
      <vt:lpstr>Contribution Limits</vt:lpstr>
      <vt:lpstr>Candidate Loans</vt:lpstr>
      <vt:lpstr>Foreign Contributions</vt:lpstr>
      <vt:lpstr>Sample Certification</vt:lpstr>
      <vt:lpstr>If no certification, campaign may…</vt:lpstr>
      <vt:lpstr>Volunteers</vt:lpstr>
      <vt:lpstr>Common Volunteer Services</vt:lpstr>
      <vt:lpstr>Volunteer services…</vt:lpstr>
      <vt:lpstr>Fundraisers</vt:lpstr>
      <vt:lpstr>5 Types of Low-Cost Fundraisers</vt:lpstr>
      <vt:lpstr>On Using Public Agency Facilities</vt:lpstr>
      <vt:lpstr>Expenditures</vt:lpstr>
      <vt:lpstr>Reporting Common Expenditures</vt:lpstr>
      <vt:lpstr>Key Point</vt:lpstr>
      <vt:lpstr>Debt includes…</vt:lpstr>
      <vt:lpstr>Reporting Debt</vt:lpstr>
      <vt:lpstr>Key Dates</vt:lpstr>
      <vt:lpstr>2025 Key Dates: Special Elections</vt:lpstr>
      <vt:lpstr>2025 Key Reporting Dates</vt:lpstr>
      <vt:lpstr>2025 Key Reporting Dates</vt:lpstr>
      <vt:lpstr>2025 Key Reporting Dates</vt:lpstr>
      <vt:lpstr>2025 Key Reporting Dates</vt:lpstr>
      <vt:lpstr>Advertising</vt:lpstr>
      <vt:lpstr>Who is an Ad Sponsor?</vt:lpstr>
      <vt:lpstr>Advertising: Sponsor ID</vt:lpstr>
      <vt:lpstr>Key Point</vt:lpstr>
      <vt:lpstr>More About Advertising</vt:lpstr>
      <vt:lpstr>8 Major Violations</vt:lpstr>
      <vt:lpstr>8 Major Violations</vt:lpstr>
      <vt:lpstr>Key Point</vt:lpstr>
      <vt:lpstr>Thank you!</vt:lpstr>
      <vt:lpstr>Contacting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Cafazzo, Debbie (PDC)</dc:creator>
  <cp:lastModifiedBy>Fuquay, Ladelle (PDC)</cp:lastModifiedBy>
  <cp:revision>4</cp:revision>
  <cp:lastPrinted>2024-02-15T00:27:15Z</cp:lastPrinted>
  <dcterms:created xsi:type="dcterms:W3CDTF">2023-05-22T21:52:53Z</dcterms:created>
  <dcterms:modified xsi:type="dcterms:W3CDTF">2025-05-16T21:20:56Z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0x010100F6B53E539D5B1C4CA7ABA00740FEF7CA</vt:lpwstr>
  </property>
  <property fmtid="{D5CDD505-2E9C-101B-9397-08002B2CF9AE}" pid="3" name="_dlc_DocIdItemGuid">
    <vt:lpwstr>047cb7d4-d159-4545-9cbf-689fc34f53a5</vt:lpwstr>
  </property>
  <property fmtid="{D5CDD505-2E9C-101B-9397-08002B2CF9AE}" pid="4" name="MediaServiceImageTags">
    <vt:lpwstr/>
  </property>
</Properties>
</file>